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23"/>
  </p:notesMasterIdLst>
  <p:sldIdLst>
    <p:sldId id="256" r:id="rId5"/>
    <p:sldId id="272" r:id="rId6"/>
    <p:sldId id="273" r:id="rId7"/>
    <p:sldId id="275" r:id="rId8"/>
    <p:sldId id="257" r:id="rId9"/>
    <p:sldId id="258" r:id="rId10"/>
    <p:sldId id="274" r:id="rId11"/>
    <p:sldId id="266" r:id="rId12"/>
    <p:sldId id="270" r:id="rId13"/>
    <p:sldId id="260" r:id="rId14"/>
    <p:sldId id="268" r:id="rId15"/>
    <p:sldId id="261" r:id="rId16"/>
    <p:sldId id="262" r:id="rId17"/>
    <p:sldId id="269" r:id="rId18"/>
    <p:sldId id="263" r:id="rId19"/>
    <p:sldId id="264" r:id="rId20"/>
    <p:sldId id="265" r:id="rId21"/>
    <p:sldId id="267" r:id="rId22"/>
  </p:sldIdLst>
  <p:sldSz cx="12192000" cy="6858000"/>
  <p:notesSz cx="6797675" cy="9926638"/>
  <p:embeddedFontLst>
    <p:embeddedFont>
      <p:font typeface="Adler" panose="020B0604020202020204"/>
      <p:regular r:id="rId24"/>
    </p:embeddedFont>
    <p:embeddedFont>
      <p:font typeface="Amatic SC" panose="00000500000000000000" pitchFamily="2" charset="-79"/>
      <p:regular r:id="rId25"/>
      <p:bold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66"/>
    <a:srgbClr val="CC66FF"/>
    <a:srgbClr val="00FF99"/>
    <a:srgbClr val="F3F7FB"/>
    <a:srgbClr val="3399FF"/>
    <a:srgbClr val="E2E7FE"/>
    <a:srgbClr val="E6F1FA"/>
    <a:srgbClr val="E1FFFF"/>
    <a:srgbClr val="FFEFFF"/>
    <a:srgbClr val="E6E5F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88000" autoAdjust="0"/>
  </p:normalViewPr>
  <p:slideViewPr>
    <p:cSldViewPr snapToGrid="0">
      <p:cViewPr varScale="1">
        <p:scale>
          <a:sx n="82" d="100"/>
          <a:sy n="82" d="100"/>
        </p:scale>
        <p:origin x="538" y="96"/>
      </p:cViewPr>
      <p:guideLst/>
    </p:cSldViewPr>
  </p:slideViewPr>
  <p:notesTextViewPr>
    <p:cViewPr>
      <p:scale>
        <a:sx n="1" d="1"/>
        <a:sy n="1" d="1"/>
      </p:scale>
      <p:origin x="0" y="0"/>
    </p:cViewPr>
  </p:notesTextViewPr>
  <p:sorterViewPr>
    <p:cViewPr>
      <p:scale>
        <a:sx n="180" d="100"/>
        <a:sy n="1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3.fntdata"/><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2.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1.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Murdoch" userId="ee94fea9-1912-4d8a-be62-b78e5f5069a8" providerId="ADAL" clId="{8852DF6F-771D-4304-AD4B-F8CAA56E52C1}"/>
    <pc:docChg chg="modSld">
      <pc:chgData name="Rebecca Murdoch" userId="ee94fea9-1912-4d8a-be62-b78e5f5069a8" providerId="ADAL" clId="{8852DF6F-771D-4304-AD4B-F8CAA56E52C1}" dt="2025-02-26T15:44:02.490" v="65" actId="20577"/>
      <pc:docMkLst>
        <pc:docMk/>
      </pc:docMkLst>
      <pc:sldChg chg="modSp mod">
        <pc:chgData name="Rebecca Murdoch" userId="ee94fea9-1912-4d8a-be62-b78e5f5069a8" providerId="ADAL" clId="{8852DF6F-771D-4304-AD4B-F8CAA56E52C1}" dt="2025-02-26T15:42:00.414" v="3" actId="20577"/>
        <pc:sldMkLst>
          <pc:docMk/>
          <pc:sldMk cId="3286185356" sldId="256"/>
        </pc:sldMkLst>
        <pc:spChg chg="mod">
          <ac:chgData name="Rebecca Murdoch" userId="ee94fea9-1912-4d8a-be62-b78e5f5069a8" providerId="ADAL" clId="{8852DF6F-771D-4304-AD4B-F8CAA56E52C1}" dt="2025-02-26T15:42:00.414" v="3" actId="20577"/>
          <ac:spMkLst>
            <pc:docMk/>
            <pc:sldMk cId="3286185356" sldId="256"/>
            <ac:spMk id="4" creationId="{53FE212D-BFC9-4D6B-BB25-2170A4F1783E}"/>
          </ac:spMkLst>
        </pc:spChg>
      </pc:sldChg>
      <pc:sldChg chg="modSp mod">
        <pc:chgData name="Rebecca Murdoch" userId="ee94fea9-1912-4d8a-be62-b78e5f5069a8" providerId="ADAL" clId="{8852DF6F-771D-4304-AD4B-F8CAA56E52C1}" dt="2025-02-26T15:42:16.464" v="7" actId="20577"/>
        <pc:sldMkLst>
          <pc:docMk/>
          <pc:sldMk cId="3793943773" sldId="257"/>
        </pc:sldMkLst>
        <pc:spChg chg="mod">
          <ac:chgData name="Rebecca Murdoch" userId="ee94fea9-1912-4d8a-be62-b78e5f5069a8" providerId="ADAL" clId="{8852DF6F-771D-4304-AD4B-F8CAA56E52C1}" dt="2025-02-26T15:42:16.464" v="7" actId="20577"/>
          <ac:spMkLst>
            <pc:docMk/>
            <pc:sldMk cId="3793943773" sldId="257"/>
            <ac:spMk id="4" creationId="{53FE212D-BFC9-4D6B-BB25-2170A4F1783E}"/>
          </ac:spMkLst>
        </pc:spChg>
      </pc:sldChg>
      <pc:sldChg chg="modSp mod">
        <pc:chgData name="Rebecca Murdoch" userId="ee94fea9-1912-4d8a-be62-b78e5f5069a8" providerId="ADAL" clId="{8852DF6F-771D-4304-AD4B-F8CAA56E52C1}" dt="2025-02-26T15:42:23.710" v="11" actId="20577"/>
        <pc:sldMkLst>
          <pc:docMk/>
          <pc:sldMk cId="2952778837" sldId="258"/>
        </pc:sldMkLst>
        <pc:spChg chg="mod">
          <ac:chgData name="Rebecca Murdoch" userId="ee94fea9-1912-4d8a-be62-b78e5f5069a8" providerId="ADAL" clId="{8852DF6F-771D-4304-AD4B-F8CAA56E52C1}" dt="2025-02-26T15:42:23.710" v="11" actId="20577"/>
          <ac:spMkLst>
            <pc:docMk/>
            <pc:sldMk cId="2952778837" sldId="258"/>
            <ac:spMk id="4" creationId="{53FE212D-BFC9-4D6B-BB25-2170A4F1783E}"/>
          </ac:spMkLst>
        </pc:spChg>
      </pc:sldChg>
      <pc:sldChg chg="modSp mod">
        <pc:chgData name="Rebecca Murdoch" userId="ee94fea9-1912-4d8a-be62-b78e5f5069a8" providerId="ADAL" clId="{8852DF6F-771D-4304-AD4B-F8CAA56E52C1}" dt="2025-02-26T15:43:03.175" v="29" actId="20577"/>
        <pc:sldMkLst>
          <pc:docMk/>
          <pc:sldMk cId="4193036855" sldId="260"/>
        </pc:sldMkLst>
        <pc:spChg chg="mod">
          <ac:chgData name="Rebecca Murdoch" userId="ee94fea9-1912-4d8a-be62-b78e5f5069a8" providerId="ADAL" clId="{8852DF6F-771D-4304-AD4B-F8CAA56E52C1}" dt="2025-02-26T15:43:03.175" v="29" actId="20577"/>
          <ac:spMkLst>
            <pc:docMk/>
            <pc:sldMk cId="4193036855" sldId="260"/>
            <ac:spMk id="4" creationId="{53FE212D-BFC9-4D6B-BB25-2170A4F1783E}"/>
          </ac:spMkLst>
        </pc:spChg>
      </pc:sldChg>
      <pc:sldChg chg="modSp mod">
        <pc:chgData name="Rebecca Murdoch" userId="ee94fea9-1912-4d8a-be62-b78e5f5069a8" providerId="ADAL" clId="{8852DF6F-771D-4304-AD4B-F8CAA56E52C1}" dt="2025-02-26T15:43:22.970" v="39" actId="20577"/>
        <pc:sldMkLst>
          <pc:docMk/>
          <pc:sldMk cId="540966190" sldId="261"/>
        </pc:sldMkLst>
        <pc:spChg chg="mod">
          <ac:chgData name="Rebecca Murdoch" userId="ee94fea9-1912-4d8a-be62-b78e5f5069a8" providerId="ADAL" clId="{8852DF6F-771D-4304-AD4B-F8CAA56E52C1}" dt="2025-02-26T15:43:22.970" v="39" actId="20577"/>
          <ac:spMkLst>
            <pc:docMk/>
            <pc:sldMk cId="540966190" sldId="261"/>
            <ac:spMk id="4" creationId="{53FE212D-BFC9-4D6B-BB25-2170A4F1783E}"/>
          </ac:spMkLst>
        </pc:spChg>
      </pc:sldChg>
      <pc:sldChg chg="modSp mod">
        <pc:chgData name="Rebecca Murdoch" userId="ee94fea9-1912-4d8a-be62-b78e5f5069a8" providerId="ADAL" clId="{8852DF6F-771D-4304-AD4B-F8CAA56E52C1}" dt="2025-02-26T15:43:28.522" v="43" actId="20577"/>
        <pc:sldMkLst>
          <pc:docMk/>
          <pc:sldMk cId="4137687644" sldId="262"/>
        </pc:sldMkLst>
        <pc:spChg chg="mod">
          <ac:chgData name="Rebecca Murdoch" userId="ee94fea9-1912-4d8a-be62-b78e5f5069a8" providerId="ADAL" clId="{8852DF6F-771D-4304-AD4B-F8CAA56E52C1}" dt="2025-02-26T15:43:28.522" v="43" actId="20577"/>
          <ac:spMkLst>
            <pc:docMk/>
            <pc:sldMk cId="4137687644" sldId="262"/>
            <ac:spMk id="4" creationId="{53FE212D-BFC9-4D6B-BB25-2170A4F1783E}"/>
          </ac:spMkLst>
        </pc:spChg>
      </pc:sldChg>
      <pc:sldChg chg="modSp mod">
        <pc:chgData name="Rebecca Murdoch" userId="ee94fea9-1912-4d8a-be62-b78e5f5069a8" providerId="ADAL" clId="{8852DF6F-771D-4304-AD4B-F8CAA56E52C1}" dt="2025-02-26T15:43:41.433" v="51" actId="20577"/>
        <pc:sldMkLst>
          <pc:docMk/>
          <pc:sldMk cId="3500215024" sldId="263"/>
        </pc:sldMkLst>
        <pc:spChg chg="mod">
          <ac:chgData name="Rebecca Murdoch" userId="ee94fea9-1912-4d8a-be62-b78e5f5069a8" providerId="ADAL" clId="{8852DF6F-771D-4304-AD4B-F8CAA56E52C1}" dt="2025-02-26T15:43:41.433" v="51" actId="20577"/>
          <ac:spMkLst>
            <pc:docMk/>
            <pc:sldMk cId="3500215024" sldId="263"/>
            <ac:spMk id="4" creationId="{53FE212D-BFC9-4D6B-BB25-2170A4F1783E}"/>
          </ac:spMkLst>
        </pc:spChg>
      </pc:sldChg>
      <pc:sldChg chg="modSp mod">
        <pc:chgData name="Rebecca Murdoch" userId="ee94fea9-1912-4d8a-be62-b78e5f5069a8" providerId="ADAL" clId="{8852DF6F-771D-4304-AD4B-F8CAA56E52C1}" dt="2025-02-26T15:43:49.772" v="57" actId="20577"/>
        <pc:sldMkLst>
          <pc:docMk/>
          <pc:sldMk cId="2315999893" sldId="264"/>
        </pc:sldMkLst>
        <pc:spChg chg="mod">
          <ac:chgData name="Rebecca Murdoch" userId="ee94fea9-1912-4d8a-be62-b78e5f5069a8" providerId="ADAL" clId="{8852DF6F-771D-4304-AD4B-F8CAA56E52C1}" dt="2025-02-26T15:43:49.772" v="57" actId="20577"/>
          <ac:spMkLst>
            <pc:docMk/>
            <pc:sldMk cId="2315999893" sldId="264"/>
            <ac:spMk id="4" creationId="{53FE212D-BFC9-4D6B-BB25-2170A4F1783E}"/>
          </ac:spMkLst>
        </pc:spChg>
      </pc:sldChg>
      <pc:sldChg chg="modSp mod">
        <pc:chgData name="Rebecca Murdoch" userId="ee94fea9-1912-4d8a-be62-b78e5f5069a8" providerId="ADAL" clId="{8852DF6F-771D-4304-AD4B-F8CAA56E52C1}" dt="2025-02-26T15:43:56.122" v="61" actId="20577"/>
        <pc:sldMkLst>
          <pc:docMk/>
          <pc:sldMk cId="1583067573" sldId="265"/>
        </pc:sldMkLst>
        <pc:spChg chg="mod">
          <ac:chgData name="Rebecca Murdoch" userId="ee94fea9-1912-4d8a-be62-b78e5f5069a8" providerId="ADAL" clId="{8852DF6F-771D-4304-AD4B-F8CAA56E52C1}" dt="2025-02-26T15:43:56.122" v="61" actId="20577"/>
          <ac:spMkLst>
            <pc:docMk/>
            <pc:sldMk cId="1583067573" sldId="265"/>
            <ac:spMk id="4" creationId="{53FE212D-BFC9-4D6B-BB25-2170A4F1783E}"/>
          </ac:spMkLst>
        </pc:spChg>
      </pc:sldChg>
      <pc:sldChg chg="modSp mod">
        <pc:chgData name="Rebecca Murdoch" userId="ee94fea9-1912-4d8a-be62-b78e5f5069a8" providerId="ADAL" clId="{8852DF6F-771D-4304-AD4B-F8CAA56E52C1}" dt="2025-02-26T15:42:44.112" v="21" actId="20577"/>
        <pc:sldMkLst>
          <pc:docMk/>
          <pc:sldMk cId="2249843580" sldId="266"/>
        </pc:sldMkLst>
        <pc:spChg chg="mod">
          <ac:chgData name="Rebecca Murdoch" userId="ee94fea9-1912-4d8a-be62-b78e5f5069a8" providerId="ADAL" clId="{8852DF6F-771D-4304-AD4B-F8CAA56E52C1}" dt="2025-02-26T15:42:44.112" v="21" actId="20577"/>
          <ac:spMkLst>
            <pc:docMk/>
            <pc:sldMk cId="2249843580" sldId="266"/>
            <ac:spMk id="4" creationId="{53FE212D-BFC9-4D6B-BB25-2170A4F1783E}"/>
          </ac:spMkLst>
        </pc:spChg>
      </pc:sldChg>
      <pc:sldChg chg="modSp mod">
        <pc:chgData name="Rebecca Murdoch" userId="ee94fea9-1912-4d8a-be62-b78e5f5069a8" providerId="ADAL" clId="{8852DF6F-771D-4304-AD4B-F8CAA56E52C1}" dt="2025-02-26T15:44:02.490" v="65" actId="20577"/>
        <pc:sldMkLst>
          <pc:docMk/>
          <pc:sldMk cId="1979124110" sldId="267"/>
        </pc:sldMkLst>
        <pc:spChg chg="mod">
          <ac:chgData name="Rebecca Murdoch" userId="ee94fea9-1912-4d8a-be62-b78e5f5069a8" providerId="ADAL" clId="{8852DF6F-771D-4304-AD4B-F8CAA56E52C1}" dt="2025-02-26T15:44:02.490" v="65" actId="20577"/>
          <ac:spMkLst>
            <pc:docMk/>
            <pc:sldMk cId="1979124110" sldId="267"/>
            <ac:spMk id="4" creationId="{53FE212D-BFC9-4D6B-BB25-2170A4F1783E}"/>
          </ac:spMkLst>
        </pc:spChg>
      </pc:sldChg>
      <pc:sldChg chg="modSp mod">
        <pc:chgData name="Rebecca Murdoch" userId="ee94fea9-1912-4d8a-be62-b78e5f5069a8" providerId="ADAL" clId="{8852DF6F-771D-4304-AD4B-F8CAA56E52C1}" dt="2025-02-26T15:43:15.349" v="33" actId="20577"/>
        <pc:sldMkLst>
          <pc:docMk/>
          <pc:sldMk cId="1440818941" sldId="268"/>
        </pc:sldMkLst>
        <pc:spChg chg="mod">
          <ac:chgData name="Rebecca Murdoch" userId="ee94fea9-1912-4d8a-be62-b78e5f5069a8" providerId="ADAL" clId="{8852DF6F-771D-4304-AD4B-F8CAA56E52C1}" dt="2025-02-26T15:43:15.349" v="33" actId="20577"/>
          <ac:spMkLst>
            <pc:docMk/>
            <pc:sldMk cId="1440818941" sldId="268"/>
            <ac:spMk id="4" creationId="{53FE212D-BFC9-4D6B-BB25-2170A4F1783E}"/>
          </ac:spMkLst>
        </pc:spChg>
      </pc:sldChg>
      <pc:sldChg chg="modSp mod">
        <pc:chgData name="Rebecca Murdoch" userId="ee94fea9-1912-4d8a-be62-b78e5f5069a8" providerId="ADAL" clId="{8852DF6F-771D-4304-AD4B-F8CAA56E52C1}" dt="2025-02-26T15:43:35.591" v="47" actId="20577"/>
        <pc:sldMkLst>
          <pc:docMk/>
          <pc:sldMk cId="4269740980" sldId="269"/>
        </pc:sldMkLst>
        <pc:spChg chg="mod">
          <ac:chgData name="Rebecca Murdoch" userId="ee94fea9-1912-4d8a-be62-b78e5f5069a8" providerId="ADAL" clId="{8852DF6F-771D-4304-AD4B-F8CAA56E52C1}" dt="2025-02-26T15:43:35.591" v="47" actId="20577"/>
          <ac:spMkLst>
            <pc:docMk/>
            <pc:sldMk cId="4269740980" sldId="269"/>
            <ac:spMk id="4" creationId="{53FE212D-BFC9-4D6B-BB25-2170A4F1783E}"/>
          </ac:spMkLst>
        </pc:spChg>
      </pc:sldChg>
      <pc:sldChg chg="modSp mod">
        <pc:chgData name="Rebecca Murdoch" userId="ee94fea9-1912-4d8a-be62-b78e5f5069a8" providerId="ADAL" clId="{8852DF6F-771D-4304-AD4B-F8CAA56E52C1}" dt="2025-02-26T15:42:53.620" v="25" actId="20577"/>
        <pc:sldMkLst>
          <pc:docMk/>
          <pc:sldMk cId="3768913398" sldId="270"/>
        </pc:sldMkLst>
        <pc:spChg chg="mod">
          <ac:chgData name="Rebecca Murdoch" userId="ee94fea9-1912-4d8a-be62-b78e5f5069a8" providerId="ADAL" clId="{8852DF6F-771D-4304-AD4B-F8CAA56E52C1}" dt="2025-02-26T15:42:53.620" v="25" actId="20577"/>
          <ac:spMkLst>
            <pc:docMk/>
            <pc:sldMk cId="3768913398" sldId="270"/>
            <ac:spMk id="4" creationId="{53FE212D-BFC9-4D6B-BB25-2170A4F1783E}"/>
          </ac:spMkLst>
        </pc:spChg>
      </pc:sldChg>
      <pc:sldChg chg="modSp mod">
        <pc:chgData name="Rebecca Murdoch" userId="ee94fea9-1912-4d8a-be62-b78e5f5069a8" providerId="ADAL" clId="{8852DF6F-771D-4304-AD4B-F8CAA56E52C1}" dt="2025-02-26T15:42:34.896" v="17" actId="20577"/>
        <pc:sldMkLst>
          <pc:docMk/>
          <pc:sldMk cId="3723370978" sldId="274"/>
        </pc:sldMkLst>
        <pc:spChg chg="mod">
          <ac:chgData name="Rebecca Murdoch" userId="ee94fea9-1912-4d8a-be62-b78e5f5069a8" providerId="ADAL" clId="{8852DF6F-771D-4304-AD4B-F8CAA56E52C1}" dt="2025-02-26T15:42:34.896" v="17" actId="20577"/>
          <ac:spMkLst>
            <pc:docMk/>
            <pc:sldMk cId="3723370978" sldId="274"/>
            <ac:spMk id="4" creationId="{53FE212D-BFC9-4D6B-BB25-2170A4F1783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1976DE5F-DF04-4F27-A344-93FB2E432C72}" type="datetimeFigureOut">
              <a:rPr lang="en-GB" smtClean="0"/>
              <a:t>26/02/2025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FEE44C5-FA99-4680-9B86-B28965A57CB9}" type="slidenum">
              <a:rPr lang="en-GB" smtClean="0"/>
              <a:t>‹#›</a:t>
            </a:fld>
            <a:endParaRPr lang="en-GB"/>
          </a:p>
        </p:txBody>
      </p:sp>
    </p:spTree>
    <p:extLst>
      <p:ext uri="{BB962C8B-B14F-4D97-AF65-F5344CB8AC3E}">
        <p14:creationId xmlns:p14="http://schemas.microsoft.com/office/powerpoint/2010/main" val="63777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5</a:t>
            </a:fld>
            <a:endParaRPr lang="en-GB"/>
          </a:p>
        </p:txBody>
      </p:sp>
    </p:spTree>
    <p:extLst>
      <p:ext uri="{BB962C8B-B14F-4D97-AF65-F5344CB8AC3E}">
        <p14:creationId xmlns:p14="http://schemas.microsoft.com/office/powerpoint/2010/main" val="31591694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10</a:t>
            </a:fld>
            <a:endParaRPr lang="en-GB"/>
          </a:p>
        </p:txBody>
      </p:sp>
    </p:spTree>
    <p:extLst>
      <p:ext uri="{BB962C8B-B14F-4D97-AF65-F5344CB8AC3E}">
        <p14:creationId xmlns:p14="http://schemas.microsoft.com/office/powerpoint/2010/main" val="22907624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11</a:t>
            </a:fld>
            <a:endParaRPr lang="en-GB"/>
          </a:p>
        </p:txBody>
      </p:sp>
    </p:spTree>
    <p:extLst>
      <p:ext uri="{BB962C8B-B14F-4D97-AF65-F5344CB8AC3E}">
        <p14:creationId xmlns:p14="http://schemas.microsoft.com/office/powerpoint/2010/main" val="17841336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2F32-7798-4564-8282-CAE11DB41B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7FADDA-4B94-4A2E-88D3-B6613E9EC8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899993-D5C4-4B50-B5A5-730EB644A32E}"/>
              </a:ext>
            </a:extLst>
          </p:cNvPr>
          <p:cNvSpPr>
            <a:spLocks noGrp="1"/>
          </p:cNvSpPr>
          <p:nvPr>
            <p:ph type="dt" sz="half" idx="10"/>
          </p:nvPr>
        </p:nvSpPr>
        <p:spPr/>
        <p:txBody>
          <a:bodyPr/>
          <a:lstStyle/>
          <a:p>
            <a:fld id="{CDC55D41-4AB0-4312-A420-B20A1BDF5A76}" type="datetimeFigureOut">
              <a:rPr lang="en-GB" smtClean="0"/>
              <a:t>26/02/2025</a:t>
            </a:fld>
            <a:endParaRPr lang="en-GB"/>
          </a:p>
        </p:txBody>
      </p:sp>
      <p:sp>
        <p:nvSpPr>
          <p:cNvPr id="5" name="Footer Placeholder 4">
            <a:extLst>
              <a:ext uri="{FF2B5EF4-FFF2-40B4-BE49-F238E27FC236}">
                <a16:creationId xmlns:a16="http://schemas.microsoft.com/office/drawing/2014/main" id="{B9F30A0B-5D12-454A-BA41-C1BF4AAFC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165155-854B-4718-BE7A-D5248F348195}"/>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549440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E126-D9F1-414E-A524-ABCDBD2918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0B3AB-A0C1-476D-A37A-35CFFDD164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652B75-FE02-4D01-BAAE-DA345F51DA44}"/>
              </a:ext>
            </a:extLst>
          </p:cNvPr>
          <p:cNvSpPr>
            <a:spLocks noGrp="1"/>
          </p:cNvSpPr>
          <p:nvPr>
            <p:ph type="dt" sz="half" idx="10"/>
          </p:nvPr>
        </p:nvSpPr>
        <p:spPr/>
        <p:txBody>
          <a:bodyPr/>
          <a:lstStyle/>
          <a:p>
            <a:fld id="{CDC55D41-4AB0-4312-A420-B20A1BDF5A76}" type="datetimeFigureOut">
              <a:rPr lang="en-GB" smtClean="0"/>
              <a:t>26/02/2025</a:t>
            </a:fld>
            <a:endParaRPr lang="en-GB"/>
          </a:p>
        </p:txBody>
      </p:sp>
      <p:sp>
        <p:nvSpPr>
          <p:cNvPr id="5" name="Footer Placeholder 4">
            <a:extLst>
              <a:ext uri="{FF2B5EF4-FFF2-40B4-BE49-F238E27FC236}">
                <a16:creationId xmlns:a16="http://schemas.microsoft.com/office/drawing/2014/main" id="{B59F2088-0B61-49AD-8AEF-34A45B4AC5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C3F0FC-BDDB-4AE2-A261-3FC192508922}"/>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001926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D398B-46A2-4C16-8E6B-3FCAD4E686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7762F7-FA5F-4E83-9E1A-482AE2657F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B532D0-13FB-4D1F-834C-C4E5B5C94855}"/>
              </a:ext>
            </a:extLst>
          </p:cNvPr>
          <p:cNvSpPr>
            <a:spLocks noGrp="1"/>
          </p:cNvSpPr>
          <p:nvPr>
            <p:ph type="dt" sz="half" idx="10"/>
          </p:nvPr>
        </p:nvSpPr>
        <p:spPr/>
        <p:txBody>
          <a:bodyPr/>
          <a:lstStyle/>
          <a:p>
            <a:fld id="{CDC55D41-4AB0-4312-A420-B20A1BDF5A76}" type="datetimeFigureOut">
              <a:rPr lang="en-GB" smtClean="0"/>
              <a:t>26/02/2025</a:t>
            </a:fld>
            <a:endParaRPr lang="en-GB"/>
          </a:p>
        </p:txBody>
      </p:sp>
      <p:sp>
        <p:nvSpPr>
          <p:cNvPr id="5" name="Footer Placeholder 4">
            <a:extLst>
              <a:ext uri="{FF2B5EF4-FFF2-40B4-BE49-F238E27FC236}">
                <a16:creationId xmlns:a16="http://schemas.microsoft.com/office/drawing/2014/main" id="{4F19A6C8-0BB6-4E19-A634-62B3449DC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61B6A6-140B-4F75-8410-CE1F5EBDA32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791563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127A-B3F6-45DF-B6A9-93108D4406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8957FE-B6C1-4774-BFC8-D389935FFA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DE26C5-36C2-409F-B5D1-6422B0F02C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F1E25DC-CAE7-4F04-9FB3-9AC40781257D}"/>
              </a:ext>
            </a:extLst>
          </p:cNvPr>
          <p:cNvSpPr>
            <a:spLocks noGrp="1"/>
          </p:cNvSpPr>
          <p:nvPr>
            <p:ph type="dt" sz="half" idx="10"/>
          </p:nvPr>
        </p:nvSpPr>
        <p:spPr/>
        <p:txBody>
          <a:bodyPr/>
          <a:lstStyle/>
          <a:p>
            <a:fld id="{CDC55D41-4AB0-4312-A420-B20A1BDF5A76}" type="datetimeFigureOut">
              <a:rPr lang="en-GB" smtClean="0"/>
              <a:t>26/02/2025</a:t>
            </a:fld>
            <a:endParaRPr lang="en-GB"/>
          </a:p>
        </p:txBody>
      </p:sp>
      <p:sp>
        <p:nvSpPr>
          <p:cNvPr id="6" name="Footer Placeholder 5">
            <a:extLst>
              <a:ext uri="{FF2B5EF4-FFF2-40B4-BE49-F238E27FC236}">
                <a16:creationId xmlns:a16="http://schemas.microsoft.com/office/drawing/2014/main" id="{2DC6E613-CFD3-4890-B8D3-320F51689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F7CA2-861E-4933-A1AD-07BBE319520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0761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D187-1F7F-4953-BE9D-AB85015AA5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29CF6E-BAB7-464D-8A88-2314BC18E7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EF2B6E-D889-4256-B447-2C5B5E8CDB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12A75A-DDDC-489C-917E-3349A73886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0BD1E8-501E-44B9-BF08-9A5F01F9ACE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B7424F-EADF-428D-A783-A628D2E60555}"/>
              </a:ext>
            </a:extLst>
          </p:cNvPr>
          <p:cNvSpPr>
            <a:spLocks noGrp="1"/>
          </p:cNvSpPr>
          <p:nvPr>
            <p:ph type="dt" sz="half" idx="10"/>
          </p:nvPr>
        </p:nvSpPr>
        <p:spPr/>
        <p:txBody>
          <a:bodyPr/>
          <a:lstStyle/>
          <a:p>
            <a:fld id="{CDC55D41-4AB0-4312-A420-B20A1BDF5A76}" type="datetimeFigureOut">
              <a:rPr lang="en-GB" smtClean="0"/>
              <a:t>26/02/2025</a:t>
            </a:fld>
            <a:endParaRPr lang="en-GB"/>
          </a:p>
        </p:txBody>
      </p:sp>
      <p:sp>
        <p:nvSpPr>
          <p:cNvPr id="8" name="Footer Placeholder 7">
            <a:extLst>
              <a:ext uri="{FF2B5EF4-FFF2-40B4-BE49-F238E27FC236}">
                <a16:creationId xmlns:a16="http://schemas.microsoft.com/office/drawing/2014/main" id="{A29B5C68-FA0E-4128-B07C-54C96E28E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4496B9-4598-4794-9016-8BDFC6BA0F66}"/>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96433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D3793-06C6-4B90-ABCF-779B174050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08F566-D2E1-4886-B215-095A4D1979E8}"/>
              </a:ext>
            </a:extLst>
          </p:cNvPr>
          <p:cNvSpPr>
            <a:spLocks noGrp="1"/>
          </p:cNvSpPr>
          <p:nvPr>
            <p:ph type="dt" sz="half" idx="10"/>
          </p:nvPr>
        </p:nvSpPr>
        <p:spPr/>
        <p:txBody>
          <a:bodyPr/>
          <a:lstStyle/>
          <a:p>
            <a:fld id="{CDC55D41-4AB0-4312-A420-B20A1BDF5A76}" type="datetimeFigureOut">
              <a:rPr lang="en-GB" smtClean="0"/>
              <a:t>26/02/2025</a:t>
            </a:fld>
            <a:endParaRPr lang="en-GB"/>
          </a:p>
        </p:txBody>
      </p:sp>
      <p:sp>
        <p:nvSpPr>
          <p:cNvPr id="4" name="Footer Placeholder 3">
            <a:extLst>
              <a:ext uri="{FF2B5EF4-FFF2-40B4-BE49-F238E27FC236}">
                <a16:creationId xmlns:a16="http://schemas.microsoft.com/office/drawing/2014/main" id="{8810A379-04BE-4DC4-ABFC-A59A8BFBB7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ECCF29-89B7-40E4-B623-82A21A34D64F}"/>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18022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4CE185-F1AC-41D0-BF69-66ADCC0C2E51}"/>
              </a:ext>
            </a:extLst>
          </p:cNvPr>
          <p:cNvSpPr>
            <a:spLocks noGrp="1"/>
          </p:cNvSpPr>
          <p:nvPr>
            <p:ph type="dt" sz="half" idx="10"/>
          </p:nvPr>
        </p:nvSpPr>
        <p:spPr/>
        <p:txBody>
          <a:bodyPr/>
          <a:lstStyle/>
          <a:p>
            <a:fld id="{CDC55D41-4AB0-4312-A420-B20A1BDF5A76}" type="datetimeFigureOut">
              <a:rPr lang="en-GB" smtClean="0"/>
              <a:t>26/02/2025</a:t>
            </a:fld>
            <a:endParaRPr lang="en-GB"/>
          </a:p>
        </p:txBody>
      </p:sp>
      <p:sp>
        <p:nvSpPr>
          <p:cNvPr id="3" name="Footer Placeholder 2">
            <a:extLst>
              <a:ext uri="{FF2B5EF4-FFF2-40B4-BE49-F238E27FC236}">
                <a16:creationId xmlns:a16="http://schemas.microsoft.com/office/drawing/2014/main" id="{3006861C-BBFA-473E-83CD-C2233D5901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8C15F4-34EC-47C8-913F-6039A82C855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96149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197E3-D5BE-484A-BD27-CA1374AB16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2EA664-8C45-4A31-9788-2451EFADBB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4B2003-15C2-4980-A916-9ABD2CE448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314548-D2BF-40DD-BA45-E212ACDA14FD}"/>
              </a:ext>
            </a:extLst>
          </p:cNvPr>
          <p:cNvSpPr>
            <a:spLocks noGrp="1"/>
          </p:cNvSpPr>
          <p:nvPr>
            <p:ph type="dt" sz="half" idx="10"/>
          </p:nvPr>
        </p:nvSpPr>
        <p:spPr/>
        <p:txBody>
          <a:bodyPr/>
          <a:lstStyle/>
          <a:p>
            <a:fld id="{CDC55D41-4AB0-4312-A420-B20A1BDF5A76}" type="datetimeFigureOut">
              <a:rPr lang="en-GB" smtClean="0"/>
              <a:t>26/02/2025</a:t>
            </a:fld>
            <a:endParaRPr lang="en-GB"/>
          </a:p>
        </p:txBody>
      </p:sp>
      <p:sp>
        <p:nvSpPr>
          <p:cNvPr id="6" name="Footer Placeholder 5">
            <a:extLst>
              <a:ext uri="{FF2B5EF4-FFF2-40B4-BE49-F238E27FC236}">
                <a16:creationId xmlns:a16="http://schemas.microsoft.com/office/drawing/2014/main" id="{F1B764E1-94CC-42BD-8D0C-1CC02C56B3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11CDF1-17F6-4A79-9851-851A95D76B6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530275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43B49-50C4-4073-BA14-A1326DC535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87FDE0-B490-49A2-B142-ED137E8845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506A47-D125-47BC-A712-F4BDEAC21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F8B02-0071-49C3-9832-BEC185F78F47}"/>
              </a:ext>
            </a:extLst>
          </p:cNvPr>
          <p:cNvSpPr>
            <a:spLocks noGrp="1"/>
          </p:cNvSpPr>
          <p:nvPr>
            <p:ph type="dt" sz="half" idx="10"/>
          </p:nvPr>
        </p:nvSpPr>
        <p:spPr/>
        <p:txBody>
          <a:bodyPr/>
          <a:lstStyle/>
          <a:p>
            <a:fld id="{CDC55D41-4AB0-4312-A420-B20A1BDF5A76}" type="datetimeFigureOut">
              <a:rPr lang="en-GB" smtClean="0"/>
              <a:t>26/02/2025</a:t>
            </a:fld>
            <a:endParaRPr lang="en-GB"/>
          </a:p>
        </p:txBody>
      </p:sp>
      <p:sp>
        <p:nvSpPr>
          <p:cNvPr id="6" name="Footer Placeholder 5">
            <a:extLst>
              <a:ext uri="{FF2B5EF4-FFF2-40B4-BE49-F238E27FC236}">
                <a16:creationId xmlns:a16="http://schemas.microsoft.com/office/drawing/2014/main" id="{1F4E4F1B-2ED6-4021-9074-0CDAC1C18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F18865-2331-42D4-9583-FC687C77FB23}"/>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775241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71855-7101-46C1-9608-C11FD928FE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DF746A-1AB9-44D6-91C2-4E1D3687A8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0BE011-5903-490B-A6BB-4B7649794106}"/>
              </a:ext>
            </a:extLst>
          </p:cNvPr>
          <p:cNvSpPr>
            <a:spLocks noGrp="1"/>
          </p:cNvSpPr>
          <p:nvPr>
            <p:ph type="dt" sz="half" idx="10"/>
          </p:nvPr>
        </p:nvSpPr>
        <p:spPr/>
        <p:txBody>
          <a:bodyPr/>
          <a:lstStyle/>
          <a:p>
            <a:fld id="{CDC55D41-4AB0-4312-A420-B20A1BDF5A76}" type="datetimeFigureOut">
              <a:rPr lang="en-GB" smtClean="0"/>
              <a:t>26/02/2025</a:t>
            </a:fld>
            <a:endParaRPr lang="en-GB"/>
          </a:p>
        </p:txBody>
      </p:sp>
      <p:sp>
        <p:nvSpPr>
          <p:cNvPr id="5" name="Footer Placeholder 4">
            <a:extLst>
              <a:ext uri="{FF2B5EF4-FFF2-40B4-BE49-F238E27FC236}">
                <a16:creationId xmlns:a16="http://schemas.microsoft.com/office/drawing/2014/main" id="{9512082B-37B0-4E5A-9D06-029444C70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7AA1B-FE0D-4371-B5E5-C3DF0BDB8421}"/>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11335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D34B2-98C7-49C8-89D4-2CFFA9289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3B59C2-E893-4D04-BE77-20443A9249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2D4FD-8342-49A1-8FF9-E2EB2145CE83}"/>
              </a:ext>
            </a:extLst>
          </p:cNvPr>
          <p:cNvSpPr>
            <a:spLocks noGrp="1"/>
          </p:cNvSpPr>
          <p:nvPr>
            <p:ph type="dt" sz="half" idx="10"/>
          </p:nvPr>
        </p:nvSpPr>
        <p:spPr/>
        <p:txBody>
          <a:bodyPr/>
          <a:lstStyle/>
          <a:p>
            <a:fld id="{CDC55D41-4AB0-4312-A420-B20A1BDF5A76}" type="datetimeFigureOut">
              <a:rPr lang="en-GB" smtClean="0"/>
              <a:t>26/02/2025</a:t>
            </a:fld>
            <a:endParaRPr lang="en-GB"/>
          </a:p>
        </p:txBody>
      </p:sp>
      <p:sp>
        <p:nvSpPr>
          <p:cNvPr id="5" name="Footer Placeholder 4">
            <a:extLst>
              <a:ext uri="{FF2B5EF4-FFF2-40B4-BE49-F238E27FC236}">
                <a16:creationId xmlns:a16="http://schemas.microsoft.com/office/drawing/2014/main" id="{41B038CE-C8C9-4860-8A69-E94053136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2ED7DD-8F41-4D1D-9D69-BF631CEA6AC0}"/>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690097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6298A6-0EC2-43B7-AB67-33EA504CBB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9D6075-F7C7-4CA2-874F-9183FC42B5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C6367-BED6-41DC-89F6-C2AB3128A9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55D41-4AB0-4312-A420-B20A1BDF5A76}" type="datetimeFigureOut">
              <a:rPr lang="en-GB" smtClean="0"/>
              <a:t>26/02/2025</a:t>
            </a:fld>
            <a:endParaRPr lang="en-GB"/>
          </a:p>
        </p:txBody>
      </p:sp>
      <p:sp>
        <p:nvSpPr>
          <p:cNvPr id="5" name="Footer Placeholder 4">
            <a:extLst>
              <a:ext uri="{FF2B5EF4-FFF2-40B4-BE49-F238E27FC236}">
                <a16:creationId xmlns:a16="http://schemas.microsoft.com/office/drawing/2014/main" id="{9A01189D-DEFD-4D06-83E8-FAE720313A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F245F4-DE9A-4E43-879E-EAABD86BA7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094630-06F6-4001-8D85-14896106F147}" type="slidenum">
              <a:rPr lang="en-GB" smtClean="0"/>
              <a:t>‹#›</a:t>
            </a:fld>
            <a:endParaRPr lang="en-GB"/>
          </a:p>
        </p:txBody>
      </p:sp>
    </p:spTree>
    <p:extLst>
      <p:ext uri="{BB962C8B-B14F-4D97-AF65-F5344CB8AC3E}">
        <p14:creationId xmlns:p14="http://schemas.microsoft.com/office/powerpoint/2010/main" val="107508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6.png"/><Relationship Id="rId7"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6.pn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microsoft.com/office/2007/relationships/hdphoto" Target="../media/hdphoto3.wdp"/><Relationship Id="rId7" Type="http://schemas.openxmlformats.org/officeDocument/2006/relationships/image" Target="../media/image1.png"/><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5.png"/><Relationship Id="rId7" Type="http://schemas.microsoft.com/office/2007/relationships/hdphoto" Target="../media/hdphoto4.wdp"/><Relationship Id="rId2" Type="http://schemas.openxmlformats.org/officeDocument/2006/relationships/image" Target="../media/image24.png"/><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10" Type="http://schemas.openxmlformats.org/officeDocument/2006/relationships/image" Target="../media/image1.png"/><Relationship Id="rId4" Type="http://schemas.openxmlformats.org/officeDocument/2006/relationships/image" Target="../media/image26.png"/><Relationship Id="rId9"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3640822" y="111565"/>
            <a:ext cx="5846579" cy="1603806"/>
          </a:xfrm>
          <a:prstGeom prst="rect">
            <a:avLst/>
          </a:prstGeom>
        </p:spPr>
        <p:txBody>
          <a:bodyPr vert="horz" lIns="91440" tIns="45720" rIns="91440" bIns="45720" rtlCol="0" anchor="b">
            <a:normAutofit fontScale="6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7200" dirty="0">
                <a:latin typeface="Amatic SC" panose="00000500000000000000" pitchFamily="2" charset="-79"/>
                <a:cs typeface="Amatic SC" panose="00000500000000000000" pitchFamily="2" charset="-79"/>
              </a:rPr>
              <a:t>St Andrew’s Foundation Class Curriculum </a:t>
            </a:r>
          </a:p>
          <a:p>
            <a:r>
              <a:rPr lang="en-US" sz="7200" dirty="0">
                <a:latin typeface="Amatic SC" panose="00000500000000000000" pitchFamily="2" charset="-79"/>
                <a:cs typeface="Amatic SC" panose="00000500000000000000" pitchFamily="2" charset="-79"/>
              </a:rPr>
              <a:t>24-25</a:t>
            </a:r>
            <a:endParaRPr lang="en-GB" sz="7200" dirty="0">
              <a:latin typeface="Amatic SC" panose="00000500000000000000" pitchFamily="2" charset="-79"/>
              <a:cs typeface="Amatic SC" panose="00000500000000000000" pitchFamily="2" charset="-79"/>
            </a:endParaRPr>
          </a:p>
        </p:txBody>
      </p:sp>
      <p:sp>
        <p:nvSpPr>
          <p:cNvPr id="7" name="TextBox 6">
            <a:extLst>
              <a:ext uri="{FF2B5EF4-FFF2-40B4-BE49-F238E27FC236}">
                <a16:creationId xmlns:a16="http://schemas.microsoft.com/office/drawing/2014/main" id="{35190E74-8587-48B1-A2DC-DA613BB57499}"/>
              </a:ext>
            </a:extLst>
          </p:cNvPr>
          <p:cNvSpPr txBox="1"/>
          <p:nvPr/>
        </p:nvSpPr>
        <p:spPr>
          <a:xfrm>
            <a:off x="139388" y="845842"/>
            <a:ext cx="4637125" cy="6093976"/>
          </a:xfrm>
          <a:prstGeom prst="rect">
            <a:avLst/>
          </a:prstGeom>
          <a:noFill/>
        </p:spPr>
        <p:txBody>
          <a:bodyPr wrap="square">
            <a:spAutoFit/>
          </a:bodyPr>
          <a:lstStyle/>
          <a:p>
            <a:pPr algn="just"/>
            <a:r>
              <a:rPr lang="en-GB" sz="1600" b="1" u="sng" dirty="0">
                <a:cs typeface="Amatic SC" panose="020B0604020202020204" charset="-79"/>
              </a:rPr>
              <a:t> Our Intent </a:t>
            </a:r>
          </a:p>
          <a:p>
            <a:pPr algn="just"/>
            <a:r>
              <a:rPr lang="en-GB" sz="1400" dirty="0">
                <a:cs typeface="Amatic SC" panose="020B0604020202020204" charset="-79"/>
              </a:rPr>
              <a:t>In EYFS at St Andrew’s School, the curriculum is designed to recognise children’s prior learning from previous settings and their experiences at home, provide first hand learning experiences, whilst allowing the children to build resilience, ambition and integrity. Every child is recognised as a unique individual and we celebrate and welcome differences within our school community. The ability to learn is underpinned by the teaching of basic skills, knowledge, concepts and values. We provide enhancement opportunities to engage learning and believe that our first experiences of school should be happy and positive, enabling us to develop a lifelong love of learning. </a:t>
            </a:r>
          </a:p>
          <a:p>
            <a:pPr algn="just"/>
            <a:endParaRPr lang="en-GB" sz="1400" i="1" dirty="0">
              <a:solidFill>
                <a:srgbClr val="FF0000"/>
              </a:solidFill>
              <a:cs typeface="Amatic SC" panose="020B0604020202020204" charset="-79"/>
            </a:endParaRPr>
          </a:p>
          <a:p>
            <a:pPr algn="just"/>
            <a:r>
              <a:rPr lang="en-GB" sz="1400" dirty="0"/>
              <a:t>We intend: To work in partnership with parents and carers to encourage independent, happy learners who thrive in school and reach their full potential from their various starting points. To understand and follow children’s interests and provide opportunities throughout our EYFS curriculum to support learning, consolidate and deepen knowledge and ensure children meet their next steps. To create an indoor and outdoor environment which supports learning. To prepare children to reach the Early Learning goals at the end of the Foundation Stage and ensure children make at least good progress from their starting points. To support transition into KS1. </a:t>
            </a:r>
          </a:p>
          <a:p>
            <a:pPr algn="just"/>
            <a:r>
              <a:rPr lang="en-GB" sz="1200" i="1" dirty="0">
                <a:solidFill>
                  <a:srgbClr val="FF0000"/>
                </a:solidFill>
                <a:cs typeface="Amatic SC" panose="020B0604020202020204" charset="-79"/>
              </a:rPr>
              <a:t>                                                                              Image – Julian </a:t>
            </a:r>
            <a:r>
              <a:rPr lang="en-GB" sz="1200" i="1" dirty="0" err="1">
                <a:solidFill>
                  <a:srgbClr val="FF0000"/>
                </a:solidFill>
                <a:cs typeface="Amatic SC" panose="020B0604020202020204" charset="-79"/>
              </a:rPr>
              <a:t>Grenier</a:t>
            </a:r>
            <a:r>
              <a:rPr lang="en-GB" sz="1200" i="1" dirty="0">
                <a:solidFill>
                  <a:srgbClr val="FF0000"/>
                </a:solidFill>
                <a:cs typeface="Amatic SC" panose="020B0604020202020204" charset="-79"/>
              </a:rPr>
              <a:t> 2021 </a:t>
            </a:r>
          </a:p>
        </p:txBody>
      </p:sp>
      <p:pic>
        <p:nvPicPr>
          <p:cNvPr id="9" name="Picture 2" descr="https://img.cdn.schooljotter2.com/sampled/11787741/130/130/nocro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92667" y="111565"/>
            <a:ext cx="1470661" cy="147066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EYFS Reforms – Bolton Start Wel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24425" y="1676124"/>
            <a:ext cx="7029450" cy="5048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6185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766110" y="19435159"/>
            <a:ext cx="3973684" cy="1815882"/>
          </a:xfrm>
          <a:prstGeom prst="rect">
            <a:avLst/>
          </a:prstGeom>
          <a:noFill/>
        </p:spPr>
        <p:txBody>
          <a:bodyPr wrap="square" rtlCol="0">
            <a:spAutoFit/>
          </a:bodyPr>
          <a:lstStyle/>
          <a:p>
            <a:endParaRPr lang="en-GB" sz="1600" b="1" u="sng" dirty="0"/>
          </a:p>
          <a:p>
            <a:endParaRPr lang="en-GB" sz="1600" b="1" u="sng" dirty="0"/>
          </a:p>
          <a:p>
            <a:endParaRPr lang="en-GB" sz="1600" b="1" u="sng" dirty="0"/>
          </a:p>
          <a:p>
            <a:endParaRPr lang="en-GB" sz="1600" b="1" u="sng" dirty="0"/>
          </a:p>
          <a:p>
            <a:endParaRPr lang="en-GB" sz="1600" b="1" u="sng" dirty="0"/>
          </a:p>
          <a:p>
            <a:endParaRPr lang="en-GB" sz="1600" b="1" u="sng" dirty="0"/>
          </a:p>
          <a:p>
            <a:endParaRPr lang="en-GB" sz="1600" b="1" u="sng" dirty="0"/>
          </a:p>
        </p:txBody>
      </p:sp>
      <p:pic>
        <p:nvPicPr>
          <p:cNvPr id="1026" name="Picture 2" descr="Child development – Birth To 5 Matte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8419" y="436228"/>
            <a:ext cx="4953581" cy="495358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48081" y="256187"/>
            <a:ext cx="7153013" cy="7725192"/>
          </a:xfrm>
          <a:prstGeom prst="rect">
            <a:avLst/>
          </a:prstGeom>
        </p:spPr>
        <p:txBody>
          <a:bodyPr wrap="square">
            <a:spAutoFit/>
          </a:bodyPr>
          <a:lstStyle/>
          <a:p>
            <a:r>
              <a:rPr lang="en-GB" sz="1600" b="1" u="sng" dirty="0"/>
              <a:t>Implementation</a:t>
            </a:r>
            <a:r>
              <a:rPr lang="en-GB" sz="2000" b="1" u="sng" dirty="0"/>
              <a:t> </a:t>
            </a:r>
            <a:endParaRPr lang="en-GB" sz="2000" u="sng" dirty="0"/>
          </a:p>
          <a:p>
            <a:r>
              <a:rPr lang="en-GB" sz="1100" dirty="0"/>
              <a:t>We have a curriculum that is child-centred and that is based upon wow experiences and topics which engage the children. We encourage active learning to ensure the children are motivated and interested. We take time to get to know children’s interests and their likes to support learning. All areas of the EYFS curriculum are followed and planned for to ensure there is a broad, balanced and progressive learning environment and curriculum. The children will learn new skills, acquire new knowledge and demonstrate understanding through the seven areas of the EYFS curriculum.</a:t>
            </a:r>
          </a:p>
          <a:p>
            <a:pPr marL="342900" lvl="0" indent="-342900">
              <a:buFont typeface="Arial" panose="020B0604020202020204" pitchFamily="34" charset="0"/>
              <a:buChar char="•"/>
            </a:pPr>
            <a:r>
              <a:rPr lang="en-GB" sz="1100" dirty="0"/>
              <a:t>Personal, Social and Emotional Development</a:t>
            </a:r>
          </a:p>
          <a:p>
            <a:pPr marL="342900" lvl="0" indent="-342900">
              <a:buFont typeface="Arial" panose="020B0604020202020204" pitchFamily="34" charset="0"/>
              <a:buChar char="•"/>
            </a:pPr>
            <a:r>
              <a:rPr lang="en-GB" sz="1100" dirty="0"/>
              <a:t>Physical Development, </a:t>
            </a:r>
          </a:p>
          <a:p>
            <a:pPr marL="342900" lvl="0" indent="-342900">
              <a:buFont typeface="Arial" panose="020B0604020202020204" pitchFamily="34" charset="0"/>
              <a:buChar char="•"/>
            </a:pPr>
            <a:r>
              <a:rPr lang="en-GB" sz="1100" dirty="0"/>
              <a:t>Communication and Language,</a:t>
            </a:r>
          </a:p>
          <a:p>
            <a:pPr marL="342900" lvl="0" indent="-342900">
              <a:buFont typeface="Arial" panose="020B0604020202020204" pitchFamily="34" charset="0"/>
              <a:buChar char="•"/>
            </a:pPr>
            <a:r>
              <a:rPr lang="en-GB" sz="1100" dirty="0"/>
              <a:t> Literacy, </a:t>
            </a:r>
          </a:p>
          <a:p>
            <a:pPr marL="342900" lvl="0" indent="-342900">
              <a:buFont typeface="Arial" panose="020B0604020202020204" pitchFamily="34" charset="0"/>
              <a:buChar char="•"/>
            </a:pPr>
            <a:r>
              <a:rPr lang="en-GB" sz="1100" dirty="0"/>
              <a:t>Mathematics, </a:t>
            </a:r>
          </a:p>
          <a:p>
            <a:pPr marL="342900" lvl="0" indent="-342900">
              <a:buFont typeface="Arial" panose="020B0604020202020204" pitchFamily="34" charset="0"/>
              <a:buChar char="•"/>
            </a:pPr>
            <a:r>
              <a:rPr lang="en-GB" sz="1100" dirty="0"/>
              <a:t>Understanding the World, </a:t>
            </a:r>
          </a:p>
          <a:p>
            <a:pPr marL="342900" lvl="0" indent="-342900">
              <a:buFont typeface="Arial" panose="020B0604020202020204" pitchFamily="34" charset="0"/>
              <a:buChar char="•"/>
            </a:pPr>
            <a:r>
              <a:rPr lang="en-GB" sz="1100" dirty="0"/>
              <a:t>Expressive Arts and Design. </a:t>
            </a:r>
          </a:p>
          <a:p>
            <a:pPr marL="342900" lvl="0" indent="-342900">
              <a:buFont typeface="Arial" panose="020B0604020202020204" pitchFamily="34" charset="0"/>
              <a:buChar char="•"/>
            </a:pPr>
            <a:endParaRPr lang="en-GB" sz="1100" dirty="0"/>
          </a:p>
          <a:p>
            <a:r>
              <a:rPr lang="en-GB" sz="1100" dirty="0"/>
              <a:t>These 7 areas are used to plan children’s learning and activities. Planning for this curriculum is designed to be flexible so that a child’s unique interests are supported. Throughout the week there are a mixture of adult led tasks and a range of child initiated tasks using both the indoor and outdoor provision. A vital aspect in the development of essential knowledge and skills is the use of continuous provision. This means that children are using and developing taught skills throughout the year on a daily basis. Continuous provision practise and principles begin in EYFS and support children to develop key life skills such as independence, innovation, creativity, enquiry, analysis and problem solving. During the school day, children will have an opportunity to work independently, work collaboratively with their friends and with members of staff. This all allows the children to develop their next steps in learning. </a:t>
            </a:r>
          </a:p>
          <a:p>
            <a:endParaRPr lang="en-GB" sz="1100" dirty="0"/>
          </a:p>
          <a:p>
            <a:r>
              <a:rPr lang="en-GB" sz="1100" dirty="0"/>
              <a:t>We share a range of healthy snacks and learn about the importance of a healthy balanced lifestyle to maintain our own wellbeing. All of children perform in a Nativity, receive certificates in assembly, and participate in trips to the theatre and the park. They are visited by a vast range of People Who Help Us, such community members including the police, fire service, postal workers, vets, doctors, nurses, their animals and vehicles. They are able to experience an eye test after a reassuring workshop, gain information from the local dental service and participate in whole class assemblies. They plant bulbs and seeds, watch them grow and eat their produce such as cress. </a:t>
            </a:r>
          </a:p>
          <a:p>
            <a:r>
              <a:rPr lang="en-GB" sz="1100" dirty="0"/>
              <a:t>To support our wider curriculum, we provide regular opportunities for parents and carers to come into school and work with their child, share their work and celebrate successes. We keep parents informed and we meet regularly with them to ensure children’s transition into school and through the EYFS is happy and allows them to reach their potential with the support needed. This includes transition days, nursery and home visits, stay and play sessions, parent workshops, teddy bears picnic, Tapestry learning journeys, wow moments, reports and parent consultations as well as more frequent informal communication to suit individual families. </a:t>
            </a:r>
          </a:p>
          <a:p>
            <a:r>
              <a:rPr lang="en-GB" sz="1200" dirty="0"/>
              <a:t>                                                                                                                                       </a:t>
            </a:r>
            <a:r>
              <a:rPr lang="en-GB" sz="1200" dirty="0">
                <a:solidFill>
                  <a:srgbClr val="FF0000"/>
                </a:solidFill>
              </a:rPr>
              <a:t>Image – Birth to Five Matters 2021</a:t>
            </a:r>
          </a:p>
          <a:p>
            <a:endParaRPr lang="en-GB" dirty="0"/>
          </a:p>
          <a:p>
            <a:endParaRPr lang="en-GB" dirty="0"/>
          </a:p>
          <a:p>
            <a:endParaRPr lang="en-GB" dirty="0"/>
          </a:p>
          <a:p>
            <a:endParaRPr lang="en-GB" dirty="0"/>
          </a:p>
          <a:p>
            <a:endParaRPr lang="en-GB" dirty="0"/>
          </a:p>
        </p:txBody>
      </p:sp>
      <p:pic>
        <p:nvPicPr>
          <p:cNvPr id="5" name="Picture 2" descr="https://img.cdn.schooljotter2.com/sampled/11787741/130/130/nocro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8895" y="5119792"/>
            <a:ext cx="1470661" cy="14706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68038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4860" y="550499"/>
            <a:ext cx="6468611" cy="4351338"/>
          </a:xfrm>
        </p:spPr>
        <p:txBody>
          <a:bodyPr>
            <a:normAutofit fontScale="25000" lnSpcReduction="20000"/>
          </a:bodyPr>
          <a:lstStyle/>
          <a:p>
            <a:pPr marL="0" indent="0">
              <a:buNone/>
            </a:pPr>
            <a:r>
              <a:rPr lang="en-GB" sz="6400" b="1" u="sng" dirty="0"/>
              <a:t>Observation, Planning and Assessment </a:t>
            </a:r>
          </a:p>
          <a:p>
            <a:pPr marL="0" indent="0">
              <a:buNone/>
            </a:pPr>
            <a:r>
              <a:rPr lang="en-GB" sz="5600" dirty="0"/>
              <a:t>Through noticing what children do and discussion with children and staff, areas of need and next steps are identified for all children to ensure good progress is made. There are also a range of stimulating and engaging activities which the children can access independently and a variety of opportunities for child-initiated play. In planning and guiding children’s activities we reflect on the different ways that children learn and reflect these in our practise. </a:t>
            </a:r>
          </a:p>
          <a:p>
            <a:pPr marL="0" indent="0">
              <a:buNone/>
            </a:pPr>
            <a:r>
              <a:rPr lang="en-GB" sz="5600" dirty="0"/>
              <a:t>We use the  ‘Development Matters’ and ‘Birth to Five’ to ensure our planning, adult interaction and learning environment; including continuous provision, support children to reach their next steps. We will include interventions for groups or individuals if and when necessary.</a:t>
            </a:r>
          </a:p>
          <a:p>
            <a:pPr marL="0" indent="0">
              <a:buNone/>
            </a:pPr>
            <a:r>
              <a:rPr lang="en-GB" sz="5600" dirty="0"/>
              <a:t>Children in EYFS learn by playing and exploring, being active, and through creative and critical thinking which takes place both indoors and outside. Our outdoor areas are used all year round and in most weather conditions. We ensure activities support the Characteristics of Effective Learning to ensure learning takes place. These are: </a:t>
            </a:r>
          </a:p>
          <a:p>
            <a:r>
              <a:rPr lang="en-GB" sz="5600" dirty="0"/>
              <a:t>Playing and Exploring – children investigate and experience things, and have a go; </a:t>
            </a:r>
          </a:p>
          <a:p>
            <a:r>
              <a:rPr lang="en-GB" sz="5600" dirty="0"/>
              <a:t>Active Learning – children concentrate and keep on trying if they encounter difficulties, and enjoy achievements; </a:t>
            </a:r>
          </a:p>
          <a:p>
            <a:r>
              <a:rPr lang="en-GB" sz="5600" dirty="0"/>
              <a:t>Creating and Thinking Critically – children have and develop their own ideas, make links between ideas and develop strategies for doing things. </a:t>
            </a:r>
          </a:p>
          <a:p>
            <a:pPr marL="0" indent="0">
              <a:buNone/>
            </a:pPr>
            <a:endParaRPr lang="en-GB" sz="4400" dirty="0"/>
          </a:p>
          <a:p>
            <a:pPr marL="0" indent="0">
              <a:buNone/>
            </a:pPr>
            <a:r>
              <a:rPr lang="en-GB" sz="5400" b="1" u="sng" dirty="0"/>
              <a:t>Transition into Year 1 </a:t>
            </a:r>
          </a:p>
          <a:p>
            <a:pPr marL="0" indent="0">
              <a:buNone/>
            </a:pPr>
            <a:r>
              <a:rPr lang="en-GB" sz="5600" dirty="0"/>
              <a:t>Our curriculum is designed with the children in mind to enable the children to leave the Foundation Stage as well rounded individuals and to be ready for the next step in their learning in Year 1. </a:t>
            </a:r>
          </a:p>
          <a:p>
            <a:pPr marL="0" indent="0">
              <a:buNone/>
            </a:pPr>
            <a:r>
              <a:rPr lang="en-GB" sz="5600" dirty="0"/>
              <a:t>To support the transitional process to Year 1. The children have many opportunities to  visits to their new learning environment and meeting their new teacher. We feel it is important to ensure the environments in Year 1 are similar to that of the EYFS especially in the Autumn term. </a:t>
            </a:r>
            <a:endParaRPr lang="en-GB" sz="4400" dirty="0"/>
          </a:p>
          <a:p>
            <a:pPr marL="0" indent="0">
              <a:buNone/>
            </a:pPr>
            <a:endParaRPr lang="en-GB" sz="4400" dirty="0"/>
          </a:p>
        </p:txBody>
      </p:sp>
      <p:pic>
        <p:nvPicPr>
          <p:cNvPr id="2050" name="Picture 2" descr="Observation, assessment and planning – Birth To 5 Matte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4473" y="550499"/>
            <a:ext cx="5168722" cy="5841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13529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198120" y="-59652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nvGraphicFramePr>
        <p:xfrm>
          <a:off x="396103" y="66258"/>
          <a:ext cx="11459364" cy="6199306"/>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9822312">
                  <a:extLst>
                    <a:ext uri="{9D8B030D-6E8A-4147-A177-3AD203B41FA5}">
                      <a16:colId xmlns:a16="http://schemas.microsoft.com/office/drawing/2014/main" val="2865123548"/>
                    </a:ext>
                  </a:extLst>
                </a:gridCol>
              </a:tblGrid>
              <a:tr h="1063426">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3600" dirty="0">
                        <a:latin typeface="Amatic SC" panose="00000500000000000000" pitchFamily="2" charset="-79"/>
                        <a:cs typeface="Amatic SC" panose="00000500000000000000" pitchFamily="2" charset="-79"/>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1913285939"/>
                  </a:ext>
                </a:extLst>
              </a:tr>
              <a:tr h="708709">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a:solidFill>
                          <a:srgbClr val="00B0F0"/>
                        </a:solidFill>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a:solidFill>
                          <a:srgbClr val="00B0F0"/>
                        </a:solidFill>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a:solidFill>
                          <a:srgbClr val="00B0F0"/>
                        </a:solidFill>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a:solidFill>
                          <a:srgbClr val="00B0F0"/>
                        </a:solidFill>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a:solidFill>
                          <a:srgbClr val="00B0F0"/>
                        </a:solidFill>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a:solidFill>
                          <a:srgbClr val="00B0F0"/>
                        </a:solidFill>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b="1" baseline="0" dirty="0">
                          <a:solidFill>
                            <a:srgbClr val="00B0F0"/>
                          </a:solidFill>
                          <a:latin typeface="Amatic SC" panose="00000500000000000000" pitchFamily="2" charset="-79"/>
                          <a:cs typeface="Amatic SC" panose="00000500000000000000" pitchFamily="2" charset="-79"/>
                        </a:rPr>
                        <a:t>Our Aims and Values </a:t>
                      </a:r>
                      <a:endParaRPr lang="en-GB" sz="3200" b="1" dirty="0">
                        <a:solidFill>
                          <a:srgbClr val="00B0F0"/>
                        </a:solidFill>
                        <a:latin typeface="Amatic SC" panose="00000500000000000000" pitchFamily="2" charset="-79"/>
                        <a:cs typeface="Amatic SC" panose="00000500000000000000" pitchFamily="2" charset="-79"/>
                      </a:endParaRPr>
                    </a:p>
                    <a:p>
                      <a:pPr algn="ctr"/>
                      <a:endParaRPr lang="en-GB" sz="2000" b="1" dirty="0">
                        <a:solidFill>
                          <a:srgbClr val="00B0F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3600" b="1" dirty="0">
                          <a:solidFill>
                            <a:schemeClr val="tx1"/>
                          </a:solidFill>
                          <a:latin typeface="Amatic SC" panose="00000500000000000000" pitchFamily="2" charset="-79"/>
                          <a:cs typeface="Amatic SC" panose="00000500000000000000" pitchFamily="2" charset="-79"/>
                        </a:rPr>
                        <a:t>St</a:t>
                      </a:r>
                      <a:r>
                        <a:rPr lang="en-US" sz="3600" b="1" baseline="0" dirty="0">
                          <a:solidFill>
                            <a:schemeClr val="tx1"/>
                          </a:solidFill>
                          <a:latin typeface="Amatic SC" panose="00000500000000000000" pitchFamily="2" charset="-79"/>
                          <a:cs typeface="Amatic SC" panose="00000500000000000000" pitchFamily="2" charset="-79"/>
                        </a:rPr>
                        <a:t> Andrew’s School </a:t>
                      </a:r>
                    </a:p>
                    <a:p>
                      <a:pPr algn="ctr"/>
                      <a:endParaRPr lang="en-US" sz="800" b="1" baseline="0" dirty="0">
                        <a:solidFill>
                          <a:srgbClr val="7030A0"/>
                        </a:solidFill>
                        <a:latin typeface="Amatic SC" panose="00000500000000000000" pitchFamily="2" charset="-79"/>
                        <a:cs typeface="Amatic SC" panose="00000500000000000000" pitchFamily="2" charset="-79"/>
                      </a:endParaRPr>
                    </a:p>
                    <a:p>
                      <a:pPr algn="ctr"/>
                      <a:endParaRPr lang="en-GB" sz="9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3627661565"/>
                  </a:ext>
                </a:extLst>
              </a:tr>
              <a:tr h="989017">
                <a:tc vMerge="1">
                  <a:txBody>
                    <a:bodyPr/>
                    <a:lstStyle/>
                    <a:p>
                      <a:pPr algn="ctr"/>
                      <a:r>
                        <a:rPr lang="en-US" sz="2400" b="0" dirty="0">
                          <a:latin typeface="Amatic SC" panose="00000500000000000000" pitchFamily="2" charset="-79"/>
                          <a:cs typeface="Amatic SC" panose="00000500000000000000" pitchFamily="2" charset="-79"/>
                        </a:rPr>
                        <a:t>Core Principles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1600" b="0" dirty="0">
                        <a:solidFill>
                          <a:schemeClr val="tx1"/>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1600" b="0" dirty="0">
                          <a:solidFill>
                            <a:schemeClr val="tx1"/>
                          </a:solidFill>
                          <a:latin typeface="+mn-lt"/>
                          <a:cs typeface="Amatic SC" panose="00000500000000000000" pitchFamily="2" charset="-79"/>
                        </a:rPr>
                        <a:t>Our</a:t>
                      </a:r>
                      <a:r>
                        <a:rPr lang="en-GB" sz="1600" b="0" baseline="0" dirty="0">
                          <a:solidFill>
                            <a:schemeClr val="tx1"/>
                          </a:solidFill>
                          <a:latin typeface="+mn-lt"/>
                          <a:cs typeface="Amatic SC" panose="00000500000000000000" pitchFamily="2" charset="-79"/>
                        </a:rPr>
                        <a:t> aim is to provide a living, Christian school environment, where the full potential of each child is realised through personal, social, academic and spiritual development.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1600" b="0" baseline="0" dirty="0">
                        <a:solidFill>
                          <a:schemeClr val="tx1"/>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1600" b="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1600" b="0" baseline="0" dirty="0">
                          <a:solidFill>
                            <a:schemeClr val="tx1"/>
                          </a:solidFill>
                          <a:latin typeface="+mn-lt"/>
                          <a:cs typeface="Amatic SC" panose="00000500000000000000" pitchFamily="2" charset="-79"/>
                        </a:rPr>
                        <a:t>‘Learning together what is good and right’ Job 34:4</a:t>
                      </a:r>
                      <a:endParaRPr lang="en-GB" sz="1600" b="0" dirty="0">
                        <a:solidFill>
                          <a:schemeClr val="tx1"/>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1600" b="0" dirty="0">
                        <a:solidFill>
                          <a:schemeClr val="tx1"/>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1600" b="0" dirty="0">
                          <a:solidFill>
                            <a:schemeClr val="tx1"/>
                          </a:solidFill>
                          <a:latin typeface="+mn-lt"/>
                          <a:cs typeface="Amatic SC" panose="00000500000000000000" pitchFamily="2" charset="-79"/>
                        </a:rPr>
                        <a:t>At St Andrew’s  we are committed to developing</a:t>
                      </a:r>
                      <a:r>
                        <a:rPr lang="en-GB" sz="1600" b="0" baseline="0" dirty="0">
                          <a:solidFill>
                            <a:schemeClr val="tx1"/>
                          </a:solidFill>
                          <a:latin typeface="+mn-lt"/>
                          <a:cs typeface="Amatic SC" panose="00000500000000000000" pitchFamily="2" charset="-79"/>
                        </a:rPr>
                        <a:t> the skills and appetite for lifelong learning. We recognise that each of our key stakeholders will contribute and benefit from participating in this ambition.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600" b="0" baseline="0" dirty="0">
                          <a:solidFill>
                            <a:schemeClr val="tx1"/>
                          </a:solidFill>
                          <a:latin typeface="+mn-lt"/>
                          <a:cs typeface="Amatic SC" panose="00000500000000000000" pitchFamily="2" charset="-79"/>
                        </a:rPr>
                        <a:t>Through open communication we create </a:t>
                      </a:r>
                      <a:r>
                        <a:rPr lang="en-GB" sz="1600" b="1" baseline="0" dirty="0">
                          <a:solidFill>
                            <a:schemeClr val="tx1"/>
                          </a:solidFill>
                          <a:latin typeface="+mn-lt"/>
                          <a:cs typeface="Amatic SC" panose="00000500000000000000" pitchFamily="2" charset="-79"/>
                        </a:rPr>
                        <a:t>positive learning relationships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600" b="0" baseline="0" dirty="0">
                          <a:solidFill>
                            <a:schemeClr val="tx1"/>
                          </a:solidFill>
                          <a:latin typeface="+mn-lt"/>
                          <a:cs typeface="Amatic SC" panose="00000500000000000000" pitchFamily="2" charset="-79"/>
                        </a:rPr>
                        <a:t>We teach reflection so we can positively </a:t>
                      </a:r>
                      <a:r>
                        <a:rPr lang="en-GB" sz="1600" b="1" baseline="0" dirty="0">
                          <a:solidFill>
                            <a:schemeClr val="tx1"/>
                          </a:solidFill>
                          <a:latin typeface="+mn-lt"/>
                          <a:cs typeface="Amatic SC" panose="00000500000000000000" pitchFamily="2" charset="-79"/>
                        </a:rPr>
                        <a:t>learn from our experiences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600" b="0" baseline="0" dirty="0">
                          <a:solidFill>
                            <a:schemeClr val="tx1"/>
                          </a:solidFill>
                          <a:latin typeface="+mn-lt"/>
                          <a:cs typeface="Amatic SC" panose="00000500000000000000" pitchFamily="2" charset="-79"/>
                        </a:rPr>
                        <a:t>We gather and organise information so we can </a:t>
                      </a:r>
                      <a:r>
                        <a:rPr lang="en-GB" sz="1600" b="1" baseline="0" dirty="0">
                          <a:solidFill>
                            <a:schemeClr val="tx1"/>
                          </a:solidFill>
                          <a:latin typeface="+mn-lt"/>
                          <a:cs typeface="Amatic SC" panose="00000500000000000000" pitchFamily="2" charset="-79"/>
                        </a:rPr>
                        <a:t>‘meaning make’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600" b="0" baseline="0" dirty="0">
                          <a:solidFill>
                            <a:schemeClr val="tx1"/>
                          </a:solidFill>
                          <a:latin typeface="+mn-lt"/>
                          <a:cs typeface="Amatic SC" panose="00000500000000000000" pitchFamily="2" charset="-79"/>
                        </a:rPr>
                        <a:t>We identify tasks and generate ideas so we can grow our </a:t>
                      </a:r>
                      <a:r>
                        <a:rPr lang="en-GB" sz="1600" b="1" baseline="0" dirty="0">
                          <a:solidFill>
                            <a:schemeClr val="tx1"/>
                          </a:solidFill>
                          <a:latin typeface="+mn-lt"/>
                          <a:cs typeface="Amatic SC" panose="00000500000000000000" pitchFamily="2" charset="-79"/>
                        </a:rPr>
                        <a:t>critical curiosity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600" b="0" baseline="0" dirty="0">
                          <a:solidFill>
                            <a:schemeClr val="tx1"/>
                          </a:solidFill>
                          <a:latin typeface="+mn-lt"/>
                          <a:cs typeface="Amatic SC" panose="00000500000000000000" pitchFamily="2" charset="-79"/>
                        </a:rPr>
                        <a:t>We encourage </a:t>
                      </a:r>
                      <a:r>
                        <a:rPr lang="en-GB" sz="1600" b="1" baseline="0" dirty="0">
                          <a:solidFill>
                            <a:schemeClr val="tx1"/>
                          </a:solidFill>
                          <a:latin typeface="+mn-lt"/>
                          <a:cs typeface="Amatic SC" panose="00000500000000000000" pitchFamily="2" charset="-79"/>
                        </a:rPr>
                        <a:t>creativity </a:t>
                      </a:r>
                      <a:r>
                        <a:rPr lang="en-GB" sz="1600" b="0" baseline="0" dirty="0">
                          <a:solidFill>
                            <a:schemeClr val="tx1"/>
                          </a:solidFill>
                          <a:latin typeface="+mn-lt"/>
                          <a:cs typeface="Amatic SC" panose="00000500000000000000" pitchFamily="2" charset="-79"/>
                        </a:rPr>
                        <a:t>and a can-do attitude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600" b="0" baseline="0" dirty="0">
                          <a:solidFill>
                            <a:schemeClr val="tx1"/>
                          </a:solidFill>
                          <a:latin typeface="+mn-lt"/>
                          <a:cs typeface="Amatic SC" panose="00000500000000000000" pitchFamily="2" charset="-79"/>
                        </a:rPr>
                        <a:t>We develop </a:t>
                      </a:r>
                      <a:r>
                        <a:rPr lang="en-GB" sz="1600" b="1" baseline="0" dirty="0">
                          <a:solidFill>
                            <a:schemeClr val="tx1"/>
                          </a:solidFill>
                          <a:latin typeface="+mn-lt"/>
                          <a:cs typeface="Amatic SC" panose="00000500000000000000" pitchFamily="2" charset="-79"/>
                        </a:rPr>
                        <a:t>strategic awareness </a:t>
                      </a:r>
                      <a:r>
                        <a:rPr lang="en-GB" sz="1600" b="0" baseline="0" dirty="0">
                          <a:solidFill>
                            <a:schemeClr val="tx1"/>
                          </a:solidFill>
                          <a:latin typeface="+mn-lt"/>
                          <a:cs typeface="Amatic SC" panose="00000500000000000000" pitchFamily="2" charset="-79"/>
                        </a:rPr>
                        <a:t>to build resilience in our thinking </a:t>
                      </a:r>
                      <a:endParaRPr lang="en-GB" sz="1600" b="0" dirty="0">
                        <a:solidFill>
                          <a:schemeClr val="tx1"/>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1600" b="0" dirty="0">
                        <a:solidFill>
                          <a:schemeClr val="tx1"/>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16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4059294"/>
                  </a:ext>
                </a:extLst>
              </a:tr>
            </a:tbl>
          </a:graphicData>
        </a:graphic>
      </p:graphicFrame>
      <p:sp>
        <p:nvSpPr>
          <p:cNvPr id="8" name="TextBox 7">
            <a:extLst>
              <a:ext uri="{FF2B5EF4-FFF2-40B4-BE49-F238E27FC236}">
                <a16:creationId xmlns:a16="http://schemas.microsoft.com/office/drawing/2014/main" id="{3B56C48B-F564-4F8D-9D13-E7F7C28E2C7D}"/>
              </a:ext>
            </a:extLst>
          </p:cNvPr>
          <p:cNvSpPr txBox="1"/>
          <p:nvPr/>
        </p:nvSpPr>
        <p:spPr>
          <a:xfrm>
            <a:off x="1438182" y="6482083"/>
            <a:ext cx="12473126" cy="307777"/>
          </a:xfrm>
          <a:prstGeom prst="rect">
            <a:avLst/>
          </a:prstGeom>
          <a:noFill/>
        </p:spPr>
        <p:txBody>
          <a:bodyPr wrap="square">
            <a:spAutoFit/>
          </a:bodyPr>
          <a:lstStyle/>
          <a:p>
            <a:r>
              <a:rPr lang="en-US" sz="1400" i="1" dirty="0">
                <a:solidFill>
                  <a:schemeClr val="bg1">
                    <a:lumMod val="50000"/>
                  </a:schemeClr>
                </a:solidFill>
              </a:rPr>
              <a:t>The symptom of an educated person is good character, which includes empathy, gratitude, courage, integrity, self-discipline and respect.</a:t>
            </a:r>
            <a:endParaRPr lang="en-GB" sz="1400" i="1" dirty="0">
              <a:solidFill>
                <a:schemeClr val="bg1">
                  <a:lumMod val="50000"/>
                </a:schemeClr>
              </a:solidFill>
            </a:endParaRPr>
          </a:p>
        </p:txBody>
      </p:sp>
      <p:pic>
        <p:nvPicPr>
          <p:cNvPr id="7" name="Picture 2" descr="https://img.cdn.schooljotter2.com/sampled/11787741/130/130/nocro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280" y="66258"/>
            <a:ext cx="2111963" cy="2111963"/>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s://img.cdn.schooljotter2.com/sampled/9796414/900/0/nocrop/"/>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9535886" y="66258"/>
            <a:ext cx="1866128" cy="19200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27233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777381814"/>
              </p:ext>
            </p:extLst>
          </p:nvPr>
        </p:nvGraphicFramePr>
        <p:xfrm>
          <a:off x="266982" y="550749"/>
          <a:ext cx="11925018" cy="6781800"/>
        </p:xfrm>
        <a:graphic>
          <a:graphicData uri="http://schemas.openxmlformats.org/drawingml/2006/table">
            <a:tbl>
              <a:tblPr firstRow="1" bandRow="1">
                <a:tableStyleId>{5C22544A-7EE6-4342-B048-85BDC9FD1C3A}</a:tableStyleId>
              </a:tblPr>
              <a:tblGrid>
                <a:gridCol w="1550363">
                  <a:extLst>
                    <a:ext uri="{9D8B030D-6E8A-4147-A177-3AD203B41FA5}">
                      <a16:colId xmlns:a16="http://schemas.microsoft.com/office/drawing/2014/main" val="385991600"/>
                    </a:ext>
                  </a:extLst>
                </a:gridCol>
                <a:gridCol w="1867214">
                  <a:extLst>
                    <a:ext uri="{9D8B030D-6E8A-4147-A177-3AD203B41FA5}">
                      <a16:colId xmlns:a16="http://schemas.microsoft.com/office/drawing/2014/main" val="2865123548"/>
                    </a:ext>
                  </a:extLst>
                </a:gridCol>
                <a:gridCol w="1953087">
                  <a:extLst>
                    <a:ext uri="{9D8B030D-6E8A-4147-A177-3AD203B41FA5}">
                      <a16:colId xmlns:a16="http://schemas.microsoft.com/office/drawing/2014/main" val="872926247"/>
                    </a:ext>
                  </a:extLst>
                </a:gridCol>
                <a:gridCol w="1571348">
                  <a:extLst>
                    <a:ext uri="{9D8B030D-6E8A-4147-A177-3AD203B41FA5}">
                      <a16:colId xmlns:a16="http://schemas.microsoft.com/office/drawing/2014/main" val="1315738151"/>
                    </a:ext>
                  </a:extLst>
                </a:gridCol>
                <a:gridCol w="1660124">
                  <a:extLst>
                    <a:ext uri="{9D8B030D-6E8A-4147-A177-3AD203B41FA5}">
                      <a16:colId xmlns:a16="http://schemas.microsoft.com/office/drawing/2014/main" val="2709165749"/>
                    </a:ext>
                  </a:extLst>
                </a:gridCol>
                <a:gridCol w="1651247">
                  <a:extLst>
                    <a:ext uri="{9D8B030D-6E8A-4147-A177-3AD203B41FA5}">
                      <a16:colId xmlns:a16="http://schemas.microsoft.com/office/drawing/2014/main" val="2335150482"/>
                    </a:ext>
                  </a:extLst>
                </a:gridCol>
                <a:gridCol w="1671635">
                  <a:extLst>
                    <a:ext uri="{9D8B030D-6E8A-4147-A177-3AD203B41FA5}">
                      <a16:colId xmlns:a16="http://schemas.microsoft.com/office/drawing/2014/main" val="4046203905"/>
                    </a:ext>
                  </a:extLst>
                </a:gridCol>
              </a:tblGrid>
              <a:tr h="26193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296806">
                <a:tc>
                  <a:txBody>
                    <a:bodyPr/>
                    <a:lstStyle/>
                    <a:p>
                      <a:pPr algn="ctr"/>
                      <a:r>
                        <a:rPr lang="en-US" sz="1800" b="0" dirty="0">
                          <a:latin typeface="Amatic SC" panose="00000500000000000000" pitchFamily="2" charset="-79"/>
                          <a:cs typeface="Amatic SC" panose="00000500000000000000" pitchFamily="2" charset="-79"/>
                        </a:rPr>
                        <a:t>General Themes </a:t>
                      </a:r>
                    </a:p>
                    <a:p>
                      <a:pPr algn="ctr"/>
                      <a:r>
                        <a:rPr lang="en-US" sz="1600" b="1" dirty="0">
                          <a:latin typeface="Amatic SC" panose="00000500000000000000" pitchFamily="2" charset="-79"/>
                          <a:cs typeface="Amatic SC" panose="00000500000000000000" pitchFamily="2" charset="-79"/>
                        </a:rPr>
                        <a:t>NB: </a:t>
                      </a:r>
                      <a:r>
                        <a:rPr lang="en-US" sz="1600" b="1" i="1" dirty="0">
                          <a:latin typeface="Amatic SC" panose="00000500000000000000" pitchFamily="2" charset="-79"/>
                          <a:cs typeface="Amatic SC" panose="00000500000000000000" pitchFamily="2" charset="-79"/>
                        </a:rPr>
                        <a:t>These themes may be adapted at various points to allow for children’s interests to flow through the provision  </a:t>
                      </a:r>
                    </a:p>
                    <a:p>
                      <a:pPr algn="ctr"/>
                      <a:r>
                        <a:rPr lang="en-US" sz="1400" b="1" i="1" dirty="0">
                          <a:solidFill>
                            <a:srgbClr val="7030A0"/>
                          </a:solidFill>
                          <a:latin typeface="Amatic SC" panose="00000500000000000000" pitchFamily="2" charset="-79"/>
                          <a:cs typeface="Amatic SC" panose="00000500000000000000" pitchFamily="2" charset="-79"/>
                        </a:rPr>
                        <a:t>WELL-BEING  &amp; Behaviour For Learning </a:t>
                      </a:r>
                      <a:endParaRPr lang="en-GB" sz="1400" b="1" i="1" dirty="0">
                        <a:solidFill>
                          <a:srgbClr val="7030A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b="1" dirty="0">
                          <a:solidFill>
                            <a:srgbClr val="7030A0"/>
                          </a:solidFill>
                          <a:latin typeface="Amatic SC" panose="00000500000000000000" pitchFamily="2" charset="-79"/>
                          <a:cs typeface="Amatic SC" panose="00000500000000000000" pitchFamily="2" charset="-79"/>
                        </a:rPr>
                        <a:t>All About me!</a:t>
                      </a:r>
                    </a:p>
                    <a:p>
                      <a:pPr algn="ctr"/>
                      <a:r>
                        <a:rPr lang="en-US" sz="1050" dirty="0">
                          <a:solidFill>
                            <a:schemeClr val="tx1"/>
                          </a:solidFill>
                          <a:latin typeface="+mn-lt"/>
                          <a:cs typeface="Amatic SC" panose="00000500000000000000" pitchFamily="2" charset="-79"/>
                        </a:rPr>
                        <a:t>Starting school / my new class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People who help us / Careers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Staying healthy / Food  / Human body</a:t>
                      </a:r>
                    </a:p>
                    <a:p>
                      <a:pPr algn="ctr"/>
                      <a:r>
                        <a:rPr lang="en-US" sz="1050" dirty="0">
                          <a:solidFill>
                            <a:schemeClr val="tx1"/>
                          </a:solidFill>
                          <a:latin typeface="+mn-lt"/>
                          <a:cs typeface="Amatic SC" panose="00000500000000000000" pitchFamily="2" charset="-79"/>
                        </a:rPr>
                        <a:t>How have I changed? </a:t>
                      </a:r>
                    </a:p>
                    <a:p>
                      <a:pPr algn="ctr"/>
                      <a:r>
                        <a:rPr lang="en-US" sz="1050" dirty="0">
                          <a:solidFill>
                            <a:schemeClr val="tx1"/>
                          </a:solidFill>
                          <a:latin typeface="+mn-lt"/>
                          <a:cs typeface="Amatic SC" panose="00000500000000000000" pitchFamily="2" charset="-79"/>
                        </a:rPr>
                        <a:t>My family / PSED focus </a:t>
                      </a:r>
                    </a:p>
                    <a:p>
                      <a:pPr algn="ctr"/>
                      <a:r>
                        <a:rPr lang="en-US" sz="1050" dirty="0">
                          <a:solidFill>
                            <a:schemeClr val="tx1"/>
                          </a:solidFill>
                          <a:latin typeface="+mn-lt"/>
                          <a:cs typeface="Amatic SC" panose="00000500000000000000" pitchFamily="2" charset="-79"/>
                        </a:rPr>
                        <a:t>What am I good at? </a:t>
                      </a:r>
                    </a:p>
                    <a:p>
                      <a:pPr algn="ctr"/>
                      <a:r>
                        <a:rPr lang="en-US" sz="1050" dirty="0">
                          <a:solidFill>
                            <a:schemeClr val="tx1"/>
                          </a:solidFill>
                          <a:latin typeface="+mn-lt"/>
                          <a:cs typeface="Amatic SC" panose="00000500000000000000" pitchFamily="2" charset="-79"/>
                        </a:rPr>
                        <a:t>How do I make others feel? </a:t>
                      </a:r>
                    </a:p>
                    <a:p>
                      <a:pPr algn="ctr"/>
                      <a:r>
                        <a:rPr lang="en-US" sz="1050" dirty="0">
                          <a:solidFill>
                            <a:schemeClr val="tx1"/>
                          </a:solidFill>
                          <a:latin typeface="+mn-lt"/>
                          <a:cs typeface="Amatic SC" panose="00000500000000000000" pitchFamily="2" charset="-79"/>
                        </a:rPr>
                        <a:t>Being kind / staying safe </a:t>
                      </a:r>
                    </a:p>
                    <a:p>
                      <a:pPr algn="ctr"/>
                      <a:r>
                        <a:rPr lang="en-US" sz="1050" dirty="0">
                          <a:solidFill>
                            <a:schemeClr val="tx1"/>
                          </a:solidFill>
                          <a:latin typeface="+mn-lt"/>
                          <a:cs typeface="Amatic SC" panose="00000500000000000000" pitchFamily="2" charset="-79"/>
                        </a:rPr>
                        <a:t>Dental care</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rgbClr val="7030A0"/>
                          </a:solidFill>
                          <a:latin typeface="Amatic SC" panose="00000500000000000000" pitchFamily="2" charset="-79"/>
                          <a:cs typeface="Amatic SC" panose="00000500000000000000" pitchFamily="2" charset="-79"/>
                        </a:rPr>
                        <a:t>Terrific Tales!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Traditional Tales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Little Red Hen - Harvest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The </a:t>
                      </a:r>
                      <a:r>
                        <a:rPr lang="en-US" sz="1050">
                          <a:solidFill>
                            <a:schemeClr val="tx1"/>
                          </a:solidFill>
                          <a:latin typeface="+mn-lt"/>
                          <a:cs typeface="Amatic SC" panose="00000500000000000000" pitchFamily="2" charset="-79"/>
                        </a:rPr>
                        <a:t>three Billy </a:t>
                      </a:r>
                      <a:r>
                        <a:rPr lang="en-US" sz="1050" dirty="0">
                          <a:solidFill>
                            <a:schemeClr val="tx1"/>
                          </a:solidFill>
                          <a:latin typeface="+mn-lt"/>
                          <a:cs typeface="Amatic SC" panose="00000500000000000000" pitchFamily="2" charset="-79"/>
                        </a:rPr>
                        <a:t>goats gruff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Library visits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Gingerbread Man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Cinderella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The 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Christmas Lists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Letters to Father Christmas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b="1" dirty="0">
                          <a:solidFill>
                            <a:srgbClr val="CC66FF"/>
                          </a:solidFill>
                          <a:latin typeface="Amatic SC" panose="00000500000000000000" pitchFamily="2" charset="-79"/>
                          <a:cs typeface="Amatic SC" panose="00000500000000000000" pitchFamily="2" charset="-79"/>
                        </a:rPr>
                        <a:t>Amazing Animals! </a:t>
                      </a:r>
                    </a:p>
                    <a:p>
                      <a:pPr algn="ctr"/>
                      <a:r>
                        <a:rPr lang="en-US" sz="1050" dirty="0">
                          <a:solidFill>
                            <a:schemeClr val="tx1"/>
                          </a:solidFill>
                          <a:latin typeface="+mn-lt"/>
                          <a:cs typeface="Amatic SC" panose="00000500000000000000" pitchFamily="2" charset="-79"/>
                        </a:rPr>
                        <a:t>Life cycles </a:t>
                      </a:r>
                    </a:p>
                    <a:p>
                      <a:pPr algn="ctr"/>
                      <a:r>
                        <a:rPr lang="en-US" sz="1050" dirty="0">
                          <a:solidFill>
                            <a:schemeClr val="tx1"/>
                          </a:solidFill>
                          <a:latin typeface="+mn-lt"/>
                          <a:cs typeface="Amatic SC" panose="00000500000000000000" pitchFamily="2" charset="-79"/>
                        </a:rPr>
                        <a:t>Animals around the world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Climates / Hibernation </a:t>
                      </a:r>
                    </a:p>
                    <a:p>
                      <a:pPr algn="ctr"/>
                      <a:r>
                        <a:rPr lang="en-US" sz="1050" dirty="0">
                          <a:solidFill>
                            <a:schemeClr val="tx1"/>
                          </a:solidFill>
                          <a:latin typeface="+mn-lt"/>
                          <a:cs typeface="Amatic SC" panose="00000500000000000000" pitchFamily="2" charset="-79"/>
                        </a:rPr>
                        <a:t>Down on the Farm </a:t>
                      </a:r>
                    </a:p>
                    <a:p>
                      <a:pPr algn="ctr"/>
                      <a:r>
                        <a:rPr lang="en-US" sz="1050" dirty="0">
                          <a:solidFill>
                            <a:schemeClr val="tx1"/>
                          </a:solidFill>
                          <a:latin typeface="+mn-lt"/>
                          <a:cs typeface="Amatic SC" panose="00000500000000000000" pitchFamily="2" charset="-79"/>
                        </a:rPr>
                        <a:t>Mini Beasts </a:t>
                      </a:r>
                    </a:p>
                    <a:p>
                      <a:pPr algn="ctr"/>
                      <a:r>
                        <a:rPr lang="en-US" sz="1050" dirty="0">
                          <a:solidFill>
                            <a:schemeClr val="tx1"/>
                          </a:solidFill>
                          <a:latin typeface="+mn-lt"/>
                          <a:cs typeface="Amatic SC" panose="00000500000000000000" pitchFamily="2" charset="-79"/>
                        </a:rPr>
                        <a:t>Animal Arts and crafts</a:t>
                      </a:r>
                    </a:p>
                    <a:p>
                      <a:pPr algn="ctr"/>
                      <a:r>
                        <a:rPr lang="en-US" sz="1050" dirty="0">
                          <a:solidFill>
                            <a:schemeClr val="tx1"/>
                          </a:solidFill>
                          <a:latin typeface="+mn-lt"/>
                          <a:cs typeface="Amatic SC" panose="00000500000000000000" pitchFamily="2" charset="-79"/>
                        </a:rPr>
                        <a:t>Night and day animals </a:t>
                      </a:r>
                    </a:p>
                    <a:p>
                      <a:pPr algn="ctr"/>
                      <a:r>
                        <a:rPr lang="en-US" sz="1050" dirty="0">
                          <a:solidFill>
                            <a:schemeClr val="tx1"/>
                          </a:solidFill>
                          <a:latin typeface="+mn-lt"/>
                          <a:cs typeface="Amatic SC" panose="00000500000000000000" pitchFamily="2" charset="-79"/>
                        </a:rPr>
                        <a:t>Animal patterns</a:t>
                      </a:r>
                    </a:p>
                    <a:p>
                      <a:pPr algn="ctr"/>
                      <a:r>
                        <a:rPr lang="en-US" sz="1050" dirty="0">
                          <a:solidFill>
                            <a:schemeClr val="tx1"/>
                          </a:solidFill>
                          <a:latin typeface="+mn-lt"/>
                          <a:cs typeface="Amatic SC" panose="00000500000000000000" pitchFamily="2" charset="-79"/>
                        </a:rPr>
                        <a:t>David Attenborough </a:t>
                      </a:r>
                    </a:p>
                    <a:p>
                      <a:pPr algn="ctr"/>
                      <a:r>
                        <a:rPr lang="en-US" sz="1050" dirty="0">
                          <a:solidFill>
                            <a:schemeClr val="tx1"/>
                          </a:solidFill>
                          <a:latin typeface="+mn-lt"/>
                          <a:cs typeface="Amatic SC" panose="00000500000000000000" pitchFamily="2" charset="-79"/>
                        </a:rPr>
                        <a:t>Happy Habitats</a:t>
                      </a:r>
                    </a:p>
                    <a:p>
                      <a:pPr algn="ctr"/>
                      <a:r>
                        <a:rPr lang="en-US" sz="1050" dirty="0">
                          <a:solidFill>
                            <a:schemeClr val="tx1"/>
                          </a:solidFill>
                          <a:latin typeface="+mn-lt"/>
                          <a:cs typeface="Amatic SC" panose="00000500000000000000" pitchFamily="2" charset="-79"/>
                        </a:rPr>
                        <a:t>Forest school week</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b="1" dirty="0">
                          <a:solidFill>
                            <a:srgbClr val="CC66FF"/>
                          </a:solidFill>
                          <a:latin typeface="Amatic SC" panose="00000500000000000000" pitchFamily="2" charset="-79"/>
                          <a:cs typeface="Amatic SC" panose="00000500000000000000" pitchFamily="2" charset="-79"/>
                        </a:rPr>
                        <a:t>Come Outside! </a:t>
                      </a:r>
                    </a:p>
                    <a:p>
                      <a:pPr algn="ctr"/>
                      <a:r>
                        <a:rPr lang="en-US" sz="1050" dirty="0">
                          <a:solidFill>
                            <a:schemeClr val="tx1"/>
                          </a:solidFill>
                          <a:latin typeface="+mn-lt"/>
                          <a:cs typeface="Amatic SC" panose="00000500000000000000" pitchFamily="2" charset="-79"/>
                        </a:rPr>
                        <a:t>Plants &amp; Flowers </a:t>
                      </a:r>
                    </a:p>
                    <a:p>
                      <a:pPr algn="ctr"/>
                      <a:r>
                        <a:rPr lang="en-US" sz="1050" dirty="0">
                          <a:solidFill>
                            <a:schemeClr val="tx1"/>
                          </a:solidFill>
                          <a:latin typeface="+mn-lt"/>
                          <a:cs typeface="Amatic SC" panose="00000500000000000000" pitchFamily="2" charset="-79"/>
                        </a:rPr>
                        <a:t>Weather / seasons </a:t>
                      </a:r>
                    </a:p>
                    <a:p>
                      <a:pPr algn="ctr"/>
                      <a:r>
                        <a:rPr lang="en-US" sz="1050" dirty="0">
                          <a:solidFill>
                            <a:schemeClr val="tx1"/>
                          </a:solidFill>
                          <a:latin typeface="+mn-lt"/>
                          <a:cs typeface="Amatic SC" panose="00000500000000000000" pitchFamily="2" charset="-79"/>
                        </a:rPr>
                        <a:t>Does the moon shine? </a:t>
                      </a:r>
                    </a:p>
                    <a:p>
                      <a:pPr algn="ctr"/>
                      <a:r>
                        <a:rPr lang="en-US" sz="1050" dirty="0">
                          <a:solidFill>
                            <a:schemeClr val="tx1"/>
                          </a:solidFill>
                          <a:latin typeface="+mn-lt"/>
                          <a:cs typeface="Amatic SC" panose="00000500000000000000" pitchFamily="2" charset="-79"/>
                        </a:rPr>
                        <a:t>The great outdoors </a:t>
                      </a:r>
                    </a:p>
                    <a:p>
                      <a:pPr algn="ctr"/>
                      <a:r>
                        <a:rPr lang="en-US" sz="1050" dirty="0">
                          <a:solidFill>
                            <a:schemeClr val="tx1"/>
                          </a:solidFill>
                          <a:latin typeface="+mn-lt"/>
                          <a:cs typeface="Amatic SC" panose="00000500000000000000" pitchFamily="2" charset="-79"/>
                        </a:rPr>
                        <a:t>Planting seeds </a:t>
                      </a:r>
                    </a:p>
                    <a:p>
                      <a:pPr algn="ctr"/>
                      <a:r>
                        <a:rPr lang="en-US" sz="1050" dirty="0">
                          <a:solidFill>
                            <a:schemeClr val="tx1"/>
                          </a:solidFill>
                          <a:latin typeface="+mn-lt"/>
                          <a:cs typeface="Amatic SC" panose="00000500000000000000" pitchFamily="2" charset="-79"/>
                        </a:rPr>
                        <a:t>Make a sculpture: Andy Goldsworthy </a:t>
                      </a:r>
                    </a:p>
                    <a:p>
                      <a:pPr algn="ctr"/>
                      <a:r>
                        <a:rPr lang="en-US" sz="1050" dirty="0">
                          <a:solidFill>
                            <a:schemeClr val="tx1"/>
                          </a:solidFill>
                          <a:latin typeface="+mn-lt"/>
                          <a:cs typeface="Amatic SC" panose="00000500000000000000" pitchFamily="2" charset="-79"/>
                        </a:rPr>
                        <a:t>Reduce, Reuse &amp; Recycle </a:t>
                      </a:r>
                    </a:p>
                    <a:p>
                      <a:pPr algn="ctr"/>
                      <a:r>
                        <a:rPr lang="en-US" sz="1050" dirty="0">
                          <a:solidFill>
                            <a:schemeClr val="tx1"/>
                          </a:solidFill>
                          <a:latin typeface="+mn-lt"/>
                          <a:cs typeface="Amatic SC" panose="00000500000000000000" pitchFamily="2" charset="-79"/>
                        </a:rPr>
                        <a:t>Fun Science / Materials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b="1" dirty="0">
                          <a:solidFill>
                            <a:srgbClr val="CC66FF"/>
                          </a:solidFill>
                          <a:latin typeface="Amatic SC" panose="00000500000000000000" pitchFamily="2" charset="-79"/>
                          <a:cs typeface="Amatic SC" panose="00000500000000000000" pitchFamily="2" charset="-79"/>
                        </a:rPr>
                        <a:t>Ticket to ride!  </a:t>
                      </a:r>
                    </a:p>
                    <a:p>
                      <a:pPr algn="ctr"/>
                      <a:r>
                        <a:rPr lang="en-US" sz="1050" dirty="0">
                          <a:solidFill>
                            <a:schemeClr val="tx1"/>
                          </a:solidFill>
                          <a:latin typeface="+mn-lt"/>
                          <a:cs typeface="Amatic SC" panose="00000500000000000000" pitchFamily="2" charset="-79"/>
                        </a:rPr>
                        <a:t>Around the village</a:t>
                      </a:r>
                    </a:p>
                    <a:p>
                      <a:pPr algn="ctr"/>
                      <a:r>
                        <a:rPr lang="en-US" sz="1050" dirty="0">
                          <a:solidFill>
                            <a:schemeClr val="tx1"/>
                          </a:solidFill>
                          <a:latin typeface="+mn-lt"/>
                          <a:cs typeface="Amatic SC" panose="00000500000000000000" pitchFamily="2" charset="-79"/>
                        </a:rPr>
                        <a:t>How do I get there? </a:t>
                      </a:r>
                    </a:p>
                    <a:p>
                      <a:pPr algn="ctr"/>
                      <a:r>
                        <a:rPr lang="en-US" sz="1050" dirty="0">
                          <a:solidFill>
                            <a:schemeClr val="tx1"/>
                          </a:solidFill>
                          <a:latin typeface="+mn-lt"/>
                          <a:cs typeface="Amatic SC" panose="00000500000000000000" pitchFamily="2" charset="-79"/>
                        </a:rPr>
                        <a:t>Where in the world have you been? </a:t>
                      </a:r>
                    </a:p>
                    <a:p>
                      <a:pPr algn="ctr"/>
                      <a:r>
                        <a:rPr lang="en-US" sz="1050" dirty="0">
                          <a:solidFill>
                            <a:schemeClr val="tx1"/>
                          </a:solidFill>
                          <a:latin typeface="+mn-lt"/>
                          <a:cs typeface="Amatic SC" panose="00000500000000000000" pitchFamily="2" charset="-79"/>
                        </a:rPr>
                        <a:t>Where do we live in the UK / world? </a:t>
                      </a:r>
                    </a:p>
                    <a:p>
                      <a:pPr algn="ctr"/>
                      <a:r>
                        <a:rPr lang="en-US" sz="1050" dirty="0">
                          <a:solidFill>
                            <a:schemeClr val="tx1"/>
                          </a:solidFill>
                          <a:latin typeface="+mn-lt"/>
                          <a:cs typeface="Amatic SC" panose="00000500000000000000" pitchFamily="2" charset="-79"/>
                        </a:rPr>
                        <a:t>Fly me to the moon! </a:t>
                      </a:r>
                    </a:p>
                    <a:p>
                      <a:pPr algn="ctr"/>
                      <a:r>
                        <a:rPr lang="en-US" sz="1050" dirty="0">
                          <a:solidFill>
                            <a:schemeClr val="tx1"/>
                          </a:solidFill>
                          <a:latin typeface="+mn-lt"/>
                          <a:cs typeface="Amatic SC" panose="00000500000000000000" pitchFamily="2" charset="-79"/>
                        </a:rPr>
                        <a:t>Design your own transport! </a:t>
                      </a:r>
                    </a:p>
                    <a:p>
                      <a:pPr algn="ctr"/>
                      <a:r>
                        <a:rPr lang="en-US" sz="1050" dirty="0">
                          <a:solidFill>
                            <a:schemeClr val="tx1"/>
                          </a:solidFill>
                          <a:latin typeface="+mn-lt"/>
                          <a:cs typeface="Amatic SC" panose="00000500000000000000" pitchFamily="2" charset="-79"/>
                        </a:rPr>
                        <a:t>Who was Neil Armstrong? </a:t>
                      </a:r>
                    </a:p>
                    <a:p>
                      <a:pPr algn="ctr"/>
                      <a:endParaRPr lang="en-US" sz="1050" b="1" dirty="0">
                        <a:solidFill>
                          <a:srgbClr val="CC66FF"/>
                        </a:solidFill>
                        <a:latin typeface="+mn-lt"/>
                        <a:cs typeface="Amatic SC" panose="00000500000000000000" pitchFamily="2" charset="-79"/>
                      </a:endParaRPr>
                    </a:p>
                    <a:p>
                      <a:pPr algn="ctr"/>
                      <a:endParaRPr lang="en-US" sz="2000" b="1" dirty="0">
                        <a:solidFill>
                          <a:srgbClr val="CC66FF"/>
                        </a:solidFill>
                        <a:latin typeface="Amatic SC" panose="00000500000000000000" pitchFamily="2" charset="-79"/>
                        <a:cs typeface="Amatic SC" panose="00000500000000000000" pitchFamily="2" charset="-79"/>
                      </a:endParaRPr>
                    </a:p>
                    <a:p>
                      <a:pPr algn="ctr"/>
                      <a:r>
                        <a:rPr lang="en-US" sz="1050" dirty="0">
                          <a:solidFill>
                            <a:schemeClr val="tx1"/>
                          </a:solidFill>
                          <a:latin typeface="+mn-lt"/>
                          <a:cs typeface="Amatic SC" panose="00000500000000000000" pitchFamily="2" charset="-79"/>
                        </a:rPr>
                        <a:t> </a:t>
                      </a:r>
                      <a:endParaRPr lang="en-US" sz="2000" b="1" dirty="0">
                        <a:solidFill>
                          <a:srgbClr val="00B0F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rgbClr val="00B0F0"/>
                          </a:solidFill>
                          <a:latin typeface="Amatic SC" panose="00000500000000000000" pitchFamily="2" charset="-79"/>
                          <a:cs typeface="Amatic SC" panose="00000500000000000000" pitchFamily="2" charset="-79"/>
                        </a:rPr>
                        <a:t>Under</a:t>
                      </a:r>
                      <a:r>
                        <a:rPr lang="en-US" sz="2000" b="1" baseline="0" dirty="0">
                          <a:solidFill>
                            <a:srgbClr val="00B0F0"/>
                          </a:solidFill>
                          <a:latin typeface="Amatic SC" panose="00000500000000000000" pitchFamily="2" charset="-79"/>
                          <a:cs typeface="Amatic SC" panose="00000500000000000000" pitchFamily="2" charset="-79"/>
                        </a:rPr>
                        <a:t> the Sea</a:t>
                      </a:r>
                      <a:r>
                        <a:rPr lang="en-US" sz="2000" b="1" dirty="0">
                          <a:solidFill>
                            <a:srgbClr val="00B0F0"/>
                          </a:solidFill>
                          <a:latin typeface="Amatic SC" panose="00000500000000000000" pitchFamily="2" charset="-79"/>
                          <a:cs typeface="Amatic SC" panose="00000500000000000000" pitchFamily="2" charset="-79"/>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Under the sea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Patterns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Marine</a:t>
                      </a:r>
                      <a:r>
                        <a:rPr lang="en-US" sz="1050" baseline="0" dirty="0">
                          <a:solidFill>
                            <a:schemeClr val="tx1"/>
                          </a:solidFill>
                          <a:latin typeface="+mn-lt"/>
                          <a:cs typeface="Amatic SC" panose="00000500000000000000" pitchFamily="2" charset="-79"/>
                        </a:rPr>
                        <a:t> life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Fi</a:t>
                      </a:r>
                      <a:r>
                        <a:rPr lang="en-US" sz="1050" dirty="0">
                          <a:solidFill>
                            <a:schemeClr val="tx1"/>
                          </a:solidFill>
                          <a:latin typeface="+mn-lt"/>
                          <a:cs typeface="Amatic SC" panose="00000500000000000000" pitchFamily="2" charset="-79"/>
                        </a:rPr>
                        <a:t>sh poetry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Sea shanties</a:t>
                      </a:r>
                      <a:r>
                        <a:rPr lang="en-US" sz="1050" baseline="0" dirty="0">
                          <a:solidFill>
                            <a:schemeClr val="tx1"/>
                          </a:solidFill>
                          <a:latin typeface="+mn-lt"/>
                          <a:cs typeface="Amatic SC" panose="00000500000000000000" pitchFamily="2" charset="-79"/>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Habitats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Pollution  and conservation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Ahoy there! – Pirates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Floating and sinking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Boat designing </a:t>
                      </a:r>
                      <a:endParaRPr lang="en-GB" sz="16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371041">
                <a:tc>
                  <a:txBody>
                    <a:bodyPr/>
                    <a:lstStyle/>
                    <a:p>
                      <a:pPr algn="ctr"/>
                      <a:r>
                        <a:rPr lang="en-US" sz="2400" b="1" dirty="0">
                          <a:latin typeface="Amatic SC" panose="00000500000000000000" pitchFamily="2" charset="-79"/>
                          <a:cs typeface="Amatic SC" panose="00000500000000000000" pitchFamily="2" charset="-79"/>
                        </a:rPr>
                        <a:t>Possible Texts and </a:t>
                      </a:r>
                    </a:p>
                    <a:p>
                      <a:pPr algn="ctr"/>
                      <a:r>
                        <a:rPr lang="en-US" sz="2400" b="1" dirty="0">
                          <a:latin typeface="Amatic SC" panose="00000500000000000000" pitchFamily="2" charset="-79"/>
                          <a:cs typeface="Amatic SC" panose="00000500000000000000" pitchFamily="2" charset="-79"/>
                        </a:rPr>
                        <a:t>‘old favourites’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err="1">
                          <a:solidFill>
                            <a:schemeClr val="tx1"/>
                          </a:solidFill>
                          <a:latin typeface="+mn-lt"/>
                          <a:cs typeface="RM Typerighter old" panose="00000400000000000000" pitchFamily="2" charset="-79"/>
                        </a:rPr>
                        <a:t>Meesha</a:t>
                      </a:r>
                      <a:r>
                        <a:rPr lang="en-US" sz="1050" dirty="0">
                          <a:solidFill>
                            <a:schemeClr val="tx1"/>
                          </a:solidFill>
                          <a:latin typeface="+mn-lt"/>
                          <a:cs typeface="RM Typerighter old" panose="00000400000000000000" pitchFamily="2" charset="-79"/>
                        </a:rPr>
                        <a:t> makes friends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The growing story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Owl Babies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Once there were Giants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Stick Man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The Smartest Giant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The Colour Monster</a:t>
                      </a:r>
                    </a:p>
                    <a:p>
                      <a:pPr algn="ctr"/>
                      <a:r>
                        <a:rPr lang="en-US" sz="1050" dirty="0">
                          <a:solidFill>
                            <a:schemeClr val="tx1"/>
                          </a:solidFill>
                          <a:latin typeface="+mn-lt"/>
                          <a:cs typeface="RM Typerighter old" panose="00000400000000000000" pitchFamily="2" charset="-79"/>
                        </a:rPr>
                        <a:t>The Rainbow Fish </a:t>
                      </a:r>
                    </a:p>
                    <a:p>
                      <a:pPr algn="ctr"/>
                      <a:r>
                        <a:rPr lang="en-US" sz="1050" dirty="0">
                          <a:solidFill>
                            <a:schemeClr val="tx1"/>
                          </a:solidFill>
                          <a:latin typeface="+mn-lt"/>
                          <a:cs typeface="RM Typerighter old" panose="00000400000000000000" pitchFamily="2" charset="-79"/>
                        </a:rPr>
                        <a:t>Funny Bones </a:t>
                      </a:r>
                    </a:p>
                    <a:p>
                      <a:pPr algn="ctr"/>
                      <a:r>
                        <a:rPr lang="en-US" sz="1050" dirty="0">
                          <a:solidFill>
                            <a:schemeClr val="tx1"/>
                          </a:solidFill>
                          <a:latin typeface="+mn-lt"/>
                          <a:cs typeface="RM Typerighter old" panose="00000400000000000000" pitchFamily="2" charset="-79"/>
                        </a:rPr>
                        <a:t>The Big Book of Families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The Jolly Postman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Goldilocks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Farmer Duck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Hansel &amp; Gretal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The Ugly Duckling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Christmas Story / 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t>Rama and Sita</a:t>
                      </a:r>
                      <a:endParaRPr lang="en-US" sz="1050" dirty="0">
                        <a:solidFill>
                          <a:schemeClr val="tx1"/>
                        </a:solidFill>
                        <a:latin typeface="+mn-lt"/>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The Emperors Egg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What the ladybird heard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The Very Hungry Caterpillar </a:t>
                      </a:r>
                    </a:p>
                    <a:p>
                      <a:pPr algn="ctr"/>
                      <a:r>
                        <a:rPr lang="en-GB" sz="1050" dirty="0" err="1">
                          <a:solidFill>
                            <a:schemeClr val="tx1"/>
                          </a:solidFill>
                          <a:latin typeface="+mn-lt"/>
                          <a:cs typeface="RM Typerighter old" panose="00000400000000000000" pitchFamily="2" charset="-79"/>
                        </a:rPr>
                        <a:t>Aghh</a:t>
                      </a:r>
                      <a:r>
                        <a:rPr lang="en-GB" sz="1050" dirty="0">
                          <a:solidFill>
                            <a:schemeClr val="tx1"/>
                          </a:solidFill>
                          <a:latin typeface="+mn-lt"/>
                          <a:cs typeface="RM Typerighter old" panose="00000400000000000000" pitchFamily="2" charset="-79"/>
                        </a:rPr>
                        <a:t> Spider! </a:t>
                      </a:r>
                    </a:p>
                    <a:p>
                      <a:pPr algn="ctr"/>
                      <a:r>
                        <a:rPr lang="en-GB" sz="1050" dirty="0">
                          <a:solidFill>
                            <a:schemeClr val="tx1"/>
                          </a:solidFill>
                          <a:latin typeface="+mn-lt"/>
                          <a:cs typeface="RM Typerighter old" panose="00000400000000000000" pitchFamily="2" charset="-79"/>
                        </a:rPr>
                        <a:t>Tiger who came to tea </a:t>
                      </a:r>
                    </a:p>
                    <a:p>
                      <a:pPr algn="ctr"/>
                      <a:r>
                        <a:rPr lang="en-GB" sz="1050" dirty="0">
                          <a:solidFill>
                            <a:schemeClr val="tx1"/>
                          </a:solidFill>
                          <a:latin typeface="+mn-lt"/>
                          <a:cs typeface="RM Typerighter old" panose="00000400000000000000" pitchFamily="2" charset="-79"/>
                        </a:rPr>
                        <a:t>Diary of a wombat</a:t>
                      </a:r>
                    </a:p>
                    <a:p>
                      <a:pPr algn="ctr"/>
                      <a:r>
                        <a:rPr lang="en-GB" sz="1050" dirty="0">
                          <a:solidFill>
                            <a:schemeClr val="tx1"/>
                          </a:solidFill>
                          <a:latin typeface="+mn-lt"/>
                          <a:cs typeface="RM Typerighter old" panose="00000400000000000000" pitchFamily="2" charset="-79"/>
                        </a:rPr>
                        <a:t>Elephant and the Bad Baby</a:t>
                      </a:r>
                    </a:p>
                    <a:p>
                      <a:pPr algn="ctr"/>
                      <a:r>
                        <a:rPr lang="en-GB" sz="1050" dirty="0">
                          <a:solidFill>
                            <a:schemeClr val="tx1"/>
                          </a:solidFill>
                          <a:latin typeface="+mn-lt"/>
                          <a:cs typeface="RM Typerighter old" panose="00000400000000000000" pitchFamily="2" charset="-79"/>
                        </a:rPr>
                        <a:t>Pig in the Pond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The Tiny Seed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Oliver’s Vegetables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Jack and the Beanstalk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One Plastic Bag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Jasper’s Beanstalk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t>Tree, Seasons come and seasons go</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t>A stroll through the seasons</a:t>
                      </a:r>
                      <a:endParaRPr lang="en-GB" sz="1050" dirty="0">
                        <a:solidFill>
                          <a:schemeClr val="tx1"/>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The Snail and the Whale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The Way back Home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Mr. </a:t>
                      </a:r>
                      <a:r>
                        <a:rPr lang="en-US" sz="1050" dirty="0" err="1">
                          <a:solidFill>
                            <a:schemeClr val="tx1"/>
                          </a:solidFill>
                          <a:latin typeface="+mn-lt"/>
                          <a:cs typeface="RM Typerighter old" panose="00000400000000000000" pitchFamily="2" charset="-79"/>
                        </a:rPr>
                        <a:t>Gumpy’s</a:t>
                      </a:r>
                      <a:r>
                        <a:rPr lang="en-US" sz="1050" dirty="0">
                          <a:solidFill>
                            <a:schemeClr val="tx1"/>
                          </a:solidFill>
                          <a:latin typeface="+mn-lt"/>
                          <a:cs typeface="RM Typerighter old" panose="00000400000000000000" pitchFamily="2" charset="-79"/>
                        </a:rPr>
                        <a:t> Outing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The Train Ride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Bob, The Man on the Moon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err="1">
                          <a:solidFill>
                            <a:schemeClr val="tx1"/>
                          </a:solidFill>
                          <a:latin typeface="+mn-lt"/>
                          <a:cs typeface="RM Typerighter old" panose="00000400000000000000" pitchFamily="2" charset="-79"/>
                        </a:rPr>
                        <a:t>Beegu</a:t>
                      </a:r>
                      <a:r>
                        <a:rPr lang="en-US" sz="1050" dirty="0">
                          <a:solidFill>
                            <a:schemeClr val="tx1"/>
                          </a:solidFill>
                          <a:latin typeface="+mn-lt"/>
                          <a:cs typeface="RM Typerighter old" panose="00000400000000000000" pitchFamily="2" charset="-79"/>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Oi! Get off my train! </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50" dirty="0">
                          <a:solidFill>
                            <a:schemeClr val="tx1"/>
                          </a:solidFill>
                          <a:latin typeface="+mn-lt"/>
                          <a:cs typeface="RM Typerighter old" panose="00000400000000000000" pitchFamily="2" charset="-79"/>
                        </a:rPr>
                        <a:t>Under the Sea Non – Fiction</a:t>
                      </a:r>
                    </a:p>
                    <a:p>
                      <a:pPr algn="ctr"/>
                      <a:r>
                        <a:rPr lang="en-US" sz="1050" dirty="0" err="1">
                          <a:solidFill>
                            <a:schemeClr val="tx1"/>
                          </a:solidFill>
                          <a:latin typeface="+mn-lt"/>
                          <a:cs typeface="RM Typerighter old" panose="00000400000000000000" pitchFamily="2" charset="-79"/>
                        </a:rPr>
                        <a:t>Tiddler</a:t>
                      </a:r>
                      <a:r>
                        <a:rPr lang="en-US" sz="1050" dirty="0">
                          <a:solidFill>
                            <a:schemeClr val="tx1"/>
                          </a:solidFill>
                          <a:latin typeface="+mn-lt"/>
                          <a:cs typeface="RM Typerighter old" panose="00000400000000000000" pitchFamily="2" charset="-79"/>
                        </a:rPr>
                        <a:t>  </a:t>
                      </a:r>
                    </a:p>
                    <a:p>
                      <a:pPr algn="ctr"/>
                      <a:r>
                        <a:rPr lang="en-US" sz="1050" dirty="0" err="1">
                          <a:solidFill>
                            <a:schemeClr val="tx1"/>
                          </a:solidFill>
                          <a:latin typeface="+mn-lt"/>
                          <a:cs typeface="RM Typerighter old" panose="00000400000000000000" pitchFamily="2" charset="-79"/>
                        </a:rPr>
                        <a:t>Flotsom</a:t>
                      </a:r>
                      <a:endParaRPr lang="en-US" sz="1050" dirty="0">
                        <a:solidFill>
                          <a:schemeClr val="tx1"/>
                        </a:solidFill>
                        <a:latin typeface="+mn-lt"/>
                        <a:cs typeface="RM Typerighter old" panose="00000400000000000000" pitchFamily="2" charset="-79"/>
                      </a:endParaRPr>
                    </a:p>
                    <a:p>
                      <a:pPr algn="ctr"/>
                      <a:r>
                        <a:rPr lang="en-US" sz="1050" dirty="0">
                          <a:solidFill>
                            <a:schemeClr val="tx1"/>
                          </a:solidFill>
                          <a:latin typeface="+mn-lt"/>
                          <a:cs typeface="RM Typerighter old" panose="00000400000000000000" pitchFamily="2" charset="-79"/>
                        </a:rPr>
                        <a:t>Sharing a shell</a:t>
                      </a:r>
                      <a:endParaRPr lang="en-GB" sz="1050" dirty="0">
                        <a:solidFill>
                          <a:schemeClr val="tx1"/>
                        </a:solidFill>
                        <a:latin typeface="+mn-lt"/>
                        <a:cs typeface="RM Typerighter old" panose="00000400000000000000" pitchFamily="2" charset="-79"/>
                      </a:endParaRPr>
                    </a:p>
                    <a:p>
                      <a:pPr algn="ctr"/>
                      <a:r>
                        <a:rPr lang="en-GB" sz="1050" dirty="0">
                          <a:solidFill>
                            <a:schemeClr val="tx1"/>
                          </a:solidFill>
                          <a:latin typeface="+mn-lt"/>
                          <a:cs typeface="RM Typerighter old" panose="00000400000000000000" pitchFamily="2" charset="-79"/>
                        </a:rPr>
                        <a:t>The</a:t>
                      </a:r>
                      <a:r>
                        <a:rPr lang="en-GB" sz="1050" baseline="0" dirty="0">
                          <a:solidFill>
                            <a:schemeClr val="tx1"/>
                          </a:solidFill>
                          <a:latin typeface="+mn-lt"/>
                          <a:cs typeface="RM Typerighter old" panose="00000400000000000000" pitchFamily="2" charset="-79"/>
                        </a:rPr>
                        <a:t> wide sea </a:t>
                      </a:r>
                    </a:p>
                    <a:p>
                      <a:pPr algn="ctr"/>
                      <a:r>
                        <a:rPr lang="en-GB" sz="1050" baseline="0" dirty="0">
                          <a:solidFill>
                            <a:schemeClr val="tx1"/>
                          </a:solidFill>
                          <a:latin typeface="+mn-lt"/>
                          <a:cs typeface="RM Typerighter old" panose="00000400000000000000" pitchFamily="2" charset="-79"/>
                        </a:rPr>
                        <a:t>What a waste</a:t>
                      </a:r>
                    </a:p>
                    <a:p>
                      <a:pPr algn="ctr"/>
                      <a:r>
                        <a:rPr lang="en-GB" sz="1050" baseline="0" dirty="0">
                          <a:solidFill>
                            <a:schemeClr val="tx1"/>
                          </a:solidFill>
                          <a:latin typeface="+mn-lt"/>
                          <a:cs typeface="RM Typerighter old" panose="00000400000000000000" pitchFamily="2" charset="-79"/>
                        </a:rPr>
                        <a:t>Somebody swallowed Stanley </a:t>
                      </a:r>
                      <a:endParaRPr lang="en-US" sz="1050" dirty="0">
                        <a:solidFill>
                          <a:schemeClr val="tx1"/>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507345316"/>
                  </a:ext>
                </a:extLst>
              </a:tr>
              <a:tr h="1245256">
                <a:tc>
                  <a:txBody>
                    <a:bodyPr/>
                    <a:lstStyle/>
                    <a:p>
                      <a:pPr algn="ctr"/>
                      <a:r>
                        <a:rPr lang="en-US" sz="2000" b="1" dirty="0">
                          <a:latin typeface="Amatic SC" panose="00000500000000000000" pitchFamily="2" charset="-79"/>
                          <a:cs typeface="Amatic SC" panose="00000500000000000000" pitchFamily="2" charset="-79"/>
                        </a:rPr>
                        <a:t>‘Wow’ moments / </a:t>
                      </a:r>
                      <a:r>
                        <a:rPr lang="en-US" sz="2000" b="1" dirty="0">
                          <a:solidFill>
                            <a:srgbClr val="0070C0"/>
                          </a:solidFill>
                          <a:latin typeface="Amatic SC" panose="00000500000000000000" pitchFamily="2" charset="-79"/>
                          <a:cs typeface="Amatic SC" panose="00000500000000000000" pitchFamily="2" charset="-79"/>
                        </a:rPr>
                        <a:t>Enrichment Weeks </a:t>
                      </a:r>
                      <a:endParaRPr lang="en-GB" sz="2000" b="1" dirty="0">
                        <a:solidFill>
                          <a:srgbClr val="0070C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Autumn Trail </a:t>
                      </a:r>
                    </a:p>
                    <a:p>
                      <a:pPr algn="ctr"/>
                      <a:r>
                        <a:rPr lang="en-US" sz="1050" dirty="0">
                          <a:solidFill>
                            <a:schemeClr val="tx1"/>
                          </a:solidFill>
                          <a:latin typeface="+mn-lt"/>
                          <a:cs typeface="Amatic SC" panose="00000500000000000000" pitchFamily="2" charset="-79"/>
                        </a:rPr>
                        <a:t>Remembrance Day </a:t>
                      </a:r>
                    </a:p>
                    <a:p>
                      <a:pPr algn="ctr"/>
                      <a:r>
                        <a:rPr lang="en-US" sz="1050" dirty="0">
                          <a:solidFill>
                            <a:schemeClr val="tx1"/>
                          </a:solidFill>
                          <a:latin typeface="+mn-lt"/>
                          <a:cs typeface="Amatic SC" panose="00000500000000000000" pitchFamily="2" charset="-79"/>
                        </a:rPr>
                        <a:t>Nurse / Firefighter visit </a:t>
                      </a:r>
                    </a:p>
                    <a:p>
                      <a:pPr algn="ctr"/>
                      <a:r>
                        <a:rPr lang="en-US" sz="1050" dirty="0">
                          <a:solidFill>
                            <a:schemeClr val="tx1"/>
                          </a:solidFill>
                          <a:latin typeface="+mn-lt"/>
                          <a:cs typeface="Amatic SC" panose="00000500000000000000" pitchFamily="2" charset="-79"/>
                        </a:rPr>
                        <a:t>Harvest Time </a:t>
                      </a:r>
                    </a:p>
                    <a:p>
                      <a:pPr algn="ctr"/>
                      <a:r>
                        <a:rPr lang="en-US" sz="1050" dirty="0">
                          <a:solidFill>
                            <a:schemeClr val="tx1"/>
                          </a:solidFill>
                          <a:latin typeface="+mn-lt"/>
                          <a:cs typeface="Amatic SC" panose="00000500000000000000" pitchFamily="2" charset="-79"/>
                        </a:rPr>
                        <a:t>Birthdays</a:t>
                      </a:r>
                    </a:p>
                    <a:p>
                      <a:pPr algn="ctr"/>
                      <a:r>
                        <a:rPr lang="en-US" sz="1050" dirty="0">
                          <a:solidFill>
                            <a:schemeClr val="tx1"/>
                          </a:solidFill>
                          <a:latin typeface="+mn-lt"/>
                          <a:cs typeface="Amatic SC" panose="00000500000000000000" pitchFamily="2" charset="-79"/>
                        </a:rPr>
                        <a:t>Favourite Songs </a:t>
                      </a:r>
                    </a:p>
                    <a:p>
                      <a:pPr algn="ctr"/>
                      <a:r>
                        <a:rPr lang="en-US" sz="1050" dirty="0">
                          <a:solidFill>
                            <a:schemeClr val="tx1"/>
                          </a:solidFill>
                          <a:latin typeface="+mn-lt"/>
                          <a:cs typeface="Amatic SC" panose="00000500000000000000" pitchFamily="2" charset="-79"/>
                        </a:rPr>
                        <a:t>Talent show </a:t>
                      </a:r>
                    </a:p>
                    <a:p>
                      <a:pPr algn="ctr"/>
                      <a:r>
                        <a:rPr lang="en-US" sz="1050" dirty="0">
                          <a:solidFill>
                            <a:schemeClr val="tx1"/>
                          </a:solidFill>
                          <a:latin typeface="+mn-lt"/>
                          <a:cs typeface="Amatic SC" panose="00000500000000000000" pitchFamily="2" charset="-79"/>
                        </a:rPr>
                        <a:t>What do I want to be when I grow up? picture for display. </a:t>
                      </a:r>
                    </a:p>
                    <a:p>
                      <a:pPr algn="ct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Christmas Time  / 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Diwali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Black History Month</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Remembrance 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Road Safety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Stories by the Fireside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Children in Need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Anti- Bullying Week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Theatre trip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50" dirty="0">
                          <a:solidFill>
                            <a:schemeClr val="tx1"/>
                          </a:solidFill>
                          <a:latin typeface="+mn-lt"/>
                          <a:cs typeface="Amatic SC" panose="00000500000000000000" pitchFamily="2" charset="-79"/>
                        </a:rPr>
                        <a:t>Chinese New Year </a:t>
                      </a:r>
                    </a:p>
                    <a:p>
                      <a:pPr algn="ctr"/>
                      <a:r>
                        <a:rPr lang="en-US" sz="1050" dirty="0">
                          <a:solidFill>
                            <a:schemeClr val="tx1"/>
                          </a:solidFill>
                          <a:latin typeface="+mn-lt"/>
                          <a:cs typeface="Amatic SC" panose="00000500000000000000" pitchFamily="2" charset="-79"/>
                        </a:rPr>
                        <a:t>LENT</a:t>
                      </a:r>
                    </a:p>
                    <a:p>
                      <a:pPr algn="ctr"/>
                      <a:r>
                        <a:rPr lang="en-US" sz="1050" dirty="0">
                          <a:solidFill>
                            <a:schemeClr val="tx1"/>
                          </a:solidFill>
                          <a:latin typeface="+mn-lt"/>
                          <a:cs typeface="Amatic SC" panose="00000500000000000000" pitchFamily="2" charset="-79"/>
                        </a:rPr>
                        <a:t>Valentine’s Day Post a letter</a:t>
                      </a:r>
                    </a:p>
                    <a:p>
                      <a:pPr algn="ctr"/>
                      <a:endParaRPr lang="en-US" sz="1050" dirty="0">
                        <a:solidFill>
                          <a:schemeClr val="tx1"/>
                        </a:solidFill>
                        <a:latin typeface="+mn-lt"/>
                        <a:cs typeface="Amatic SC" panose="00000500000000000000" pitchFamily="2" charset="-79"/>
                      </a:endParaRPr>
                    </a:p>
                    <a:p>
                      <a:pPr algn="ctr"/>
                      <a:r>
                        <a:rPr lang="en-US" sz="1050" dirty="0" err="1">
                          <a:solidFill>
                            <a:schemeClr val="tx1"/>
                          </a:solidFill>
                          <a:latin typeface="+mn-lt"/>
                          <a:cs typeface="Amatic SC" panose="00000500000000000000" pitchFamily="2" charset="-79"/>
                        </a:rPr>
                        <a:t>Burrator</a:t>
                      </a:r>
                      <a:r>
                        <a:rPr lang="en-US" sz="1050" baseline="0" dirty="0">
                          <a:solidFill>
                            <a:schemeClr val="tx1"/>
                          </a:solidFill>
                          <a:latin typeface="+mn-lt"/>
                          <a:cs typeface="Amatic SC" panose="00000500000000000000" pitchFamily="2" charset="-79"/>
                        </a:rPr>
                        <a:t> Forest school trip</a:t>
                      </a:r>
                    </a:p>
                    <a:p>
                      <a:pPr algn="ctr"/>
                      <a:r>
                        <a:rPr lang="en-US" sz="1050" baseline="0" dirty="0">
                          <a:solidFill>
                            <a:schemeClr val="tx1"/>
                          </a:solidFill>
                          <a:latin typeface="+mn-lt"/>
                          <a:cs typeface="Amatic SC" panose="00000500000000000000" pitchFamily="2" charset="-79"/>
                        </a:rPr>
                        <a:t>Grow caterpillars </a:t>
                      </a:r>
                    </a:p>
                    <a:p>
                      <a:pPr algn="ctr"/>
                      <a:r>
                        <a:rPr lang="en-US" sz="1050" baseline="0" dirty="0">
                          <a:solidFill>
                            <a:schemeClr val="tx1"/>
                          </a:solidFill>
                          <a:latin typeface="+mn-lt"/>
                          <a:cs typeface="Amatic SC" panose="00000500000000000000" pitchFamily="2" charset="-79"/>
                        </a:rPr>
                        <a:t>Tadpoles</a:t>
                      </a:r>
                    </a:p>
                    <a:p>
                      <a:pPr algn="ct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Walk to the park / Picnic </a:t>
                      </a: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Planting seeds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Easter time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Weather experiments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Weather Forecast videos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Nature Scavenger Hunt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Vincent Van Gogh Study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Mother’s 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Science Week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Easter Egg Hunt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baseline="0" dirty="0">
                          <a:solidFill>
                            <a:schemeClr val="tx1"/>
                          </a:solidFill>
                          <a:latin typeface="+mn-lt"/>
                          <a:cs typeface="Amatic SC" panose="00000500000000000000" pitchFamily="2" charset="-79"/>
                        </a:rPr>
                        <a:t>Art Gallery </a:t>
                      </a:r>
                    </a:p>
                    <a:p>
                      <a:pPr algn="ctr"/>
                      <a:endParaRPr lang="en-US" sz="1050" baseline="0" dirty="0">
                        <a:solidFill>
                          <a:schemeClr val="tx1"/>
                        </a:solidFill>
                        <a:latin typeface="+mn-lt"/>
                        <a:cs typeface="Amatic SC" panose="00000500000000000000" pitchFamily="2" charset="-79"/>
                      </a:endParaRPr>
                    </a:p>
                    <a:p>
                      <a:pPr algn="ctr"/>
                      <a:r>
                        <a:rPr lang="en-US" sz="1050" dirty="0">
                          <a:solidFill>
                            <a:schemeClr val="tx1"/>
                          </a:solidFill>
                          <a:latin typeface="+mn-lt"/>
                          <a:cs typeface="Amatic SC" panose="00000500000000000000" pitchFamily="2" charset="-79"/>
                        </a:rPr>
                        <a:t>Food tasting – different cultures  </a:t>
                      </a:r>
                    </a:p>
                    <a:p>
                      <a:pPr algn="ctr"/>
                      <a:r>
                        <a:rPr lang="en-US" sz="1050" dirty="0">
                          <a:solidFill>
                            <a:schemeClr val="tx1"/>
                          </a:solidFill>
                          <a:latin typeface="+mn-lt"/>
                          <a:cs typeface="Amatic SC" panose="00000500000000000000" pitchFamily="2" charset="-79"/>
                        </a:rPr>
                        <a:t>Map work  - Find the Treasure </a:t>
                      </a:r>
                    </a:p>
                    <a:p>
                      <a:pPr algn="ctr"/>
                      <a:r>
                        <a:rPr lang="en-US" sz="1050" dirty="0">
                          <a:solidFill>
                            <a:schemeClr val="tx1"/>
                          </a:solidFill>
                          <a:latin typeface="+mn-lt"/>
                          <a:cs typeface="Amatic SC" panose="00000500000000000000" pitchFamily="2" charset="-79"/>
                        </a:rPr>
                        <a:t>Let’s fly - Role play and Green Screen</a:t>
                      </a:r>
                    </a:p>
                    <a:p>
                      <a:pPr algn="ct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50" dirty="0">
                          <a:solidFill>
                            <a:schemeClr val="tx1"/>
                          </a:solidFill>
                          <a:latin typeface="+mn-lt"/>
                          <a:cs typeface="Amatic SC" panose="00000500000000000000" pitchFamily="2" charset="-79"/>
                        </a:rPr>
                        <a:t>Under the Sea – singing songs and sea shanties</a:t>
                      </a:r>
                    </a:p>
                    <a:p>
                      <a:pPr algn="ctr"/>
                      <a:r>
                        <a:rPr lang="en-US" sz="1050" dirty="0">
                          <a:solidFill>
                            <a:schemeClr val="tx1"/>
                          </a:solidFill>
                          <a:latin typeface="+mn-lt"/>
                          <a:cs typeface="Amatic SC" panose="00000500000000000000" pitchFamily="2" charset="-79"/>
                        </a:rPr>
                        <a:t>Aquarium trip</a:t>
                      </a:r>
                    </a:p>
                    <a:p>
                      <a:pPr algn="ctr"/>
                      <a:r>
                        <a:rPr lang="en-US" sz="1050" dirty="0">
                          <a:solidFill>
                            <a:schemeClr val="tx1"/>
                          </a:solidFill>
                          <a:latin typeface="+mn-lt"/>
                          <a:cs typeface="Amatic SC" panose="00000500000000000000" pitchFamily="2" charset="-79"/>
                        </a:rPr>
                        <a:t>Father’s Day </a:t>
                      </a:r>
                    </a:p>
                    <a:p>
                      <a:pPr algn="ctr"/>
                      <a:r>
                        <a:rPr lang="en-US" sz="1050" dirty="0">
                          <a:solidFill>
                            <a:schemeClr val="tx1"/>
                          </a:solidFill>
                          <a:latin typeface="+mn-lt"/>
                          <a:cs typeface="Amatic SC" panose="00000500000000000000" pitchFamily="2" charset="-79"/>
                        </a:rPr>
                        <a:t>Heathy Eating Week </a:t>
                      </a:r>
                    </a:p>
                    <a:p>
                      <a:pPr algn="ctr"/>
                      <a:r>
                        <a:rPr lang="en-US" sz="1050" dirty="0">
                          <a:solidFill>
                            <a:schemeClr val="tx1"/>
                          </a:solidFill>
                          <a:latin typeface="+mn-lt"/>
                          <a:cs typeface="Amatic SC" panose="00000500000000000000" pitchFamily="2" charset="-79"/>
                        </a:rPr>
                        <a:t>Pirate Day </a:t>
                      </a:r>
                    </a:p>
                    <a:p>
                      <a:pPr algn="ctr"/>
                      <a:r>
                        <a:rPr lang="en-US" sz="1050" dirty="0">
                          <a:solidFill>
                            <a:schemeClr val="tx1"/>
                          </a:solidFill>
                          <a:latin typeface="+mn-lt"/>
                          <a:cs typeface="Amatic SC" panose="00000500000000000000" pitchFamily="2" charset="-79"/>
                        </a:rPr>
                        <a:t>Picnic</a:t>
                      </a:r>
                      <a:r>
                        <a:rPr lang="en-US" sz="1050" baseline="0" dirty="0">
                          <a:solidFill>
                            <a:schemeClr val="tx1"/>
                          </a:solidFill>
                          <a:latin typeface="+mn-lt"/>
                          <a:cs typeface="Amatic SC" panose="00000500000000000000" pitchFamily="2" charset="-79"/>
                        </a:rPr>
                        <a:t> at </a:t>
                      </a:r>
                      <a:r>
                        <a:rPr lang="en-US" sz="1050" dirty="0">
                          <a:solidFill>
                            <a:schemeClr val="tx1"/>
                          </a:solidFill>
                          <a:latin typeface="+mn-lt"/>
                          <a:cs typeface="Amatic SC" panose="00000500000000000000" pitchFamily="2" charset="-79"/>
                        </a:rPr>
                        <a:t>the park</a:t>
                      </a:r>
                    </a:p>
                    <a:p>
                      <a:pPr algn="ct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6" name="Picture 5">
            <a:extLst>
              <a:ext uri="{FF2B5EF4-FFF2-40B4-BE49-F238E27FC236}">
                <a16:creationId xmlns:a16="http://schemas.microsoft.com/office/drawing/2014/main" id="{CF723307-A94F-4C20-9CDA-ACAED3B7A0E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546860" y="581002"/>
            <a:ext cx="488272" cy="488272"/>
          </a:xfrm>
          <a:prstGeom prst="rect">
            <a:avLst/>
          </a:prstGeom>
        </p:spPr>
      </p:pic>
      <p:pic>
        <p:nvPicPr>
          <p:cNvPr id="8" name="Picture 7">
            <a:extLst>
              <a:ext uri="{FF2B5EF4-FFF2-40B4-BE49-F238E27FC236}">
                <a16:creationId xmlns:a16="http://schemas.microsoft.com/office/drawing/2014/main" id="{40C165C1-D4BD-45B0-A0DC-76C33F0E9519}"/>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rot="795584">
            <a:off x="3409807" y="288442"/>
            <a:ext cx="536918" cy="536918"/>
          </a:xfrm>
          <a:prstGeom prst="rect">
            <a:avLst/>
          </a:prstGeom>
        </p:spPr>
      </p:pic>
      <p:pic>
        <p:nvPicPr>
          <p:cNvPr id="14" name="Picture 13">
            <a:extLst>
              <a:ext uri="{FF2B5EF4-FFF2-40B4-BE49-F238E27FC236}">
                <a16:creationId xmlns:a16="http://schemas.microsoft.com/office/drawing/2014/main" id="{ECE7A007-1214-4A11-85C1-D67FAE3A8C6A}"/>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rot="755735">
            <a:off x="6869874" y="545577"/>
            <a:ext cx="789373" cy="789373"/>
          </a:xfrm>
          <a:prstGeom prst="rect">
            <a:avLst/>
          </a:prstGeom>
        </p:spPr>
      </p:pic>
      <p:pic>
        <p:nvPicPr>
          <p:cNvPr id="16" name="Picture 15">
            <a:extLst>
              <a:ext uri="{FF2B5EF4-FFF2-40B4-BE49-F238E27FC236}">
                <a16:creationId xmlns:a16="http://schemas.microsoft.com/office/drawing/2014/main" id="{695ED8A0-982D-45FC-BC62-B83A30D483B0}"/>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20946721">
            <a:off x="5189780" y="551291"/>
            <a:ext cx="582151" cy="582151"/>
          </a:xfrm>
          <a:prstGeom prst="rect">
            <a:avLst/>
          </a:prstGeom>
        </p:spPr>
      </p:pic>
      <p:pic>
        <p:nvPicPr>
          <p:cNvPr id="11" name="Picture 2" descr="https://img.cdn.schooljotter2.com/sampled/11787741/130/130/nocrop/"/>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6462" y="75233"/>
            <a:ext cx="784225" cy="78422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Blue &lt;strong&gt;Cartoon Fish&lt;/strong&gt; · Free vector graphic on Pixabay"/>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rot="20500899" flipH="1">
            <a:off x="10084165" y="620048"/>
            <a:ext cx="694890" cy="424896"/>
          </a:xfrm>
          <a:prstGeom prst="rect">
            <a:avLst/>
          </a:prstGeom>
        </p:spPr>
      </p:pic>
      <p:pic>
        <p:nvPicPr>
          <p:cNvPr id="7" name="Picture 6" descr="Free vector graphic: Worm, &lt;strong&gt;Cartoon&lt;/strong&gt;, Character, Cute - Free ..."/>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393257" y="619729"/>
            <a:ext cx="822908" cy="529013"/>
          </a:xfrm>
          <a:prstGeom prst="rect">
            <a:avLst/>
          </a:prstGeom>
        </p:spPr>
      </p:pic>
    </p:spTree>
    <p:extLst>
      <p:ext uri="{BB962C8B-B14F-4D97-AF65-F5344CB8AC3E}">
        <p14:creationId xmlns:p14="http://schemas.microsoft.com/office/powerpoint/2010/main" val="37939437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860379704"/>
              </p:ext>
            </p:extLst>
          </p:nvPr>
        </p:nvGraphicFramePr>
        <p:xfrm>
          <a:off x="366318" y="476214"/>
          <a:ext cx="11459364" cy="5929168"/>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5502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Autumn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chemeClr val="bg1">
                              <a:lumMod val="50000"/>
                            </a:schemeClr>
                          </a:solidFill>
                          <a:latin typeface="Amatic SC" panose="00000500000000000000" pitchFamily="2" charset="-79"/>
                          <a:cs typeface="Amatic SC" panose="00000500000000000000" pitchFamily="2" charset="-79"/>
                        </a:rPr>
                        <a:t>Autumn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42768">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Ticket</a:t>
                      </a:r>
                      <a:r>
                        <a:rPr lang="en-US" sz="2000" baseline="0" dirty="0">
                          <a:latin typeface="Amatic SC" panose="00000500000000000000" pitchFamily="2" charset="-79"/>
                          <a:cs typeface="Amatic SC" panose="00000500000000000000" pitchFamily="2" charset="-79"/>
                        </a:rPr>
                        <a:t> to ride</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amazing!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a:t>
                      </a:r>
                      <a:r>
                        <a:rPr lang="en-US" sz="2000" baseline="0" dirty="0">
                          <a:latin typeface="Amatic SC" panose="00000500000000000000" pitchFamily="2" charset="-79"/>
                          <a:cs typeface="Amatic SC" panose="00000500000000000000" pitchFamily="2" charset="-79"/>
                        </a:rPr>
                        <a:t> the sea</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630503">
                <a:tc rowSpan="2">
                  <a:txBody>
                    <a:bodyPr/>
                    <a:lstStyle/>
                    <a:p>
                      <a:pPr algn="ctr"/>
                      <a:r>
                        <a:rPr lang="en-US" sz="8000" b="0" dirty="0">
                          <a:latin typeface="Amatic SC" panose="00000500000000000000" pitchFamily="2" charset="-79"/>
                          <a:cs typeface="Amatic SC" panose="00000500000000000000" pitchFamily="2" charset="-79"/>
                        </a:rPr>
                        <a:t> </a:t>
                      </a: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200" b="1" dirty="0">
                          <a:solidFill>
                            <a:schemeClr val="bg1">
                              <a:lumMod val="50000"/>
                            </a:schemeClr>
                          </a:solidFill>
                          <a:latin typeface="+mn-lt"/>
                          <a:cs typeface="Amatic SC" panose="00000500000000000000" pitchFamily="2" charset="-79"/>
                        </a:rPr>
                        <a:t>Characteristics of Effective Learning </a:t>
                      </a:r>
                    </a:p>
                    <a:p>
                      <a:r>
                        <a:rPr lang="en-US" sz="1200" b="1" dirty="0">
                          <a:solidFill>
                            <a:srgbClr val="FF33CC"/>
                          </a:solidFill>
                          <a:latin typeface="+mn-lt"/>
                          <a:cs typeface="Amatic SC" panose="00000500000000000000" pitchFamily="2" charset="-79"/>
                        </a:rPr>
                        <a:t>Playing and exploring: </a:t>
                      </a:r>
                      <a:r>
                        <a:rPr lang="en-US" sz="1200" dirty="0">
                          <a:latin typeface="+mn-lt"/>
                          <a:cs typeface="RM Typerighter old" panose="00000400000000000000" pitchFamily="2" charset="-79"/>
                        </a:rPr>
                        <a:t>- Children investigate and experience things, and ‘have a go’. </a:t>
                      </a:r>
                      <a:r>
                        <a:rPr lang="en-GB" sz="1200" dirty="0">
                          <a:solidFill>
                            <a:srgbClr val="000000"/>
                          </a:solidFill>
                          <a:effectLst/>
                          <a:latin typeface="+mn-lt"/>
                          <a:ea typeface="Calibri" panose="020F0502020204030204" pitchFamily="34" charset="0"/>
                          <a:cs typeface="Acumin Pro"/>
                        </a:rPr>
                        <a:t>Children who actively participate in their </a:t>
                      </a:r>
                      <a:r>
                        <a:rPr lang="en-GB" sz="1200" dirty="0">
                          <a:solidFill>
                            <a:srgbClr val="000000"/>
                          </a:solidFill>
                          <a:latin typeface="+mn-lt"/>
                          <a:ea typeface="Calibri" panose="020F0502020204030204" pitchFamily="34" charset="0"/>
                          <a:cs typeface="Acumin Pro"/>
                        </a:rPr>
                        <a:t>own play </a:t>
                      </a:r>
                      <a:r>
                        <a:rPr lang="en-GB" sz="1200" dirty="0">
                          <a:solidFill>
                            <a:srgbClr val="000000"/>
                          </a:solidFill>
                          <a:effectLst/>
                          <a:latin typeface="+mn-lt"/>
                          <a:ea typeface="Calibri" panose="020F0502020204030204" pitchFamily="34" charset="0"/>
                          <a:cs typeface="Acumin Pro"/>
                        </a:rPr>
                        <a:t>develop a larger store of information and experiences to draw on which positively supports their learning </a:t>
                      </a:r>
                      <a:endParaRPr lang="en-US" sz="1200" dirty="0">
                        <a:latin typeface="+mn-lt"/>
                        <a:cs typeface="RM Typerighter old" panose="00000400000000000000" pitchFamily="2" charset="-79"/>
                      </a:endParaRPr>
                    </a:p>
                    <a:p>
                      <a:r>
                        <a:rPr lang="en-US" sz="1200" b="1" dirty="0">
                          <a:solidFill>
                            <a:srgbClr val="FF33CC"/>
                          </a:solidFill>
                          <a:latin typeface="+mn-lt"/>
                          <a:cs typeface="Amatic SC" panose="00000500000000000000" pitchFamily="2" charset="-79"/>
                        </a:rPr>
                        <a:t>Active learning: </a:t>
                      </a:r>
                      <a:r>
                        <a:rPr lang="en-US" sz="1200" dirty="0">
                          <a:latin typeface="+mn-lt"/>
                          <a:cs typeface="RM Typerighter old" panose="00000400000000000000" pitchFamily="2" charset="-79"/>
                        </a:rPr>
                        <a:t>- Children concentrate and keep on trying if they encounter difficulties. They are proud of their own achievements. </a:t>
                      </a:r>
                      <a:r>
                        <a:rPr lang="en-GB" sz="1200" dirty="0">
                          <a:effectLst/>
                          <a:latin typeface="+mn-lt"/>
                          <a:ea typeface="Calibri" panose="020F0502020204030204" pitchFamily="34" charset="0"/>
                          <a:cs typeface="RM Typerighter old" panose="00000400000000000000" pitchFamily="2" charset="-79"/>
                        </a:rPr>
                        <a:t>For children to develop into self-regulating, lifelong learners they are required to take ownership, accept challenges and learn persistence.</a:t>
                      </a:r>
                    </a:p>
                    <a:p>
                      <a:r>
                        <a:rPr lang="en-US" sz="1200" b="1" dirty="0">
                          <a:solidFill>
                            <a:srgbClr val="FF33CC"/>
                          </a:solidFill>
                          <a:latin typeface="+mn-lt"/>
                          <a:cs typeface="Amatic SC" panose="00000500000000000000" pitchFamily="2" charset="-79"/>
                        </a:rPr>
                        <a:t>Creating and thinking critically: </a:t>
                      </a:r>
                      <a:r>
                        <a:rPr lang="en-US" sz="1200" dirty="0">
                          <a:latin typeface="+mn-lt"/>
                          <a:cs typeface="RM Typerighter old" panose="00000400000000000000" pitchFamily="2" charset="-79"/>
                        </a:rPr>
                        <a:t>- Children develop their own ideas and make links between these ideas. </a:t>
                      </a:r>
                      <a:r>
                        <a:rPr lang="en-GB" sz="1200" dirty="0">
                          <a:effectLst/>
                          <a:latin typeface="+mn-lt"/>
                          <a:ea typeface="Calibri" panose="020F0502020204030204" pitchFamily="34" charset="0"/>
                          <a:cs typeface="RM Typerighter old" panose="00000400000000000000" pitchFamily="2" charset="-79"/>
                        </a:rPr>
                        <a:t>They think flexibly and rationally, drawing on previous experiences which help them to solve problems and reach conclusions.</a:t>
                      </a:r>
                      <a:r>
                        <a:rPr lang="en-GB" sz="1200" dirty="0">
                          <a:effectLst/>
                          <a:latin typeface="+mn-lt"/>
                          <a:ea typeface="Calibri" panose="020F0502020204030204" pitchFamily="34" charset="0"/>
                          <a:cs typeface="Arial" panose="020B0604020202020204" pitchFamily="34" charset="0"/>
                        </a:rPr>
                        <a:t> </a:t>
                      </a:r>
                    </a:p>
                    <a:p>
                      <a:endParaRPr lang="en-GB" sz="1200" dirty="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2621592">
                <a:tc vMerge="1">
                  <a:txBody>
                    <a:bodyPr/>
                    <a:lstStyle/>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r>
                        <a:rPr lang="en-US" sz="1200" b="1" i="0" dirty="0">
                          <a:solidFill>
                            <a:srgbClr val="7030A0"/>
                          </a:solidFill>
                          <a:latin typeface="+mn-lt"/>
                          <a:cs typeface="Amatic SC" panose="00000500000000000000" pitchFamily="2" charset="-79"/>
                        </a:rPr>
                        <a:t>Unique Child: </a:t>
                      </a:r>
                      <a:r>
                        <a:rPr lang="en-US" sz="1200" i="0" dirty="0">
                          <a:latin typeface="+mn-lt"/>
                          <a:cs typeface="RM Typerighter old" panose="00000400000000000000" pitchFamily="2" charset="-79"/>
                        </a:rPr>
                        <a:t>Every child is unique and has the potential to be resilient, capable, confident and self-assured.  </a:t>
                      </a:r>
                    </a:p>
                    <a:p>
                      <a:r>
                        <a:rPr lang="en-US" sz="1200" b="1" i="0" dirty="0">
                          <a:solidFill>
                            <a:srgbClr val="7030A0"/>
                          </a:solidFill>
                          <a:latin typeface="+mn-lt"/>
                          <a:cs typeface="Amatic SC" panose="00000500000000000000" pitchFamily="2" charset="-79"/>
                        </a:rPr>
                        <a:t>Positive Relationships: </a:t>
                      </a:r>
                      <a:r>
                        <a:rPr lang="en-US" sz="1200" i="0" dirty="0">
                          <a:latin typeface="+mn-lt"/>
                          <a:cs typeface="RM Typerighter old" panose="00000400000000000000" pitchFamily="2" charset="-79"/>
                        </a:rPr>
                        <a:t>Children flourish with warm, strong &amp; positive partnerships between all staff and parents/carers. This promotes independence across the EYFS curriculum. Children and practitioners are NOT alone – embrace each community. </a:t>
                      </a:r>
                    </a:p>
                    <a:p>
                      <a:r>
                        <a:rPr lang="en-US" sz="1200" b="1" i="0" dirty="0">
                          <a:solidFill>
                            <a:srgbClr val="7030A0"/>
                          </a:solidFill>
                          <a:latin typeface="+mn-lt"/>
                          <a:cs typeface="Amatic SC" panose="00000500000000000000" pitchFamily="2" charset="-79"/>
                        </a:rPr>
                        <a:t>Enabling environments: </a:t>
                      </a:r>
                      <a:r>
                        <a:rPr lang="en-US" sz="1200" i="0" dirty="0">
                          <a:latin typeface="+mn-lt"/>
                          <a:cs typeface="RM Typerighter old" panose="000004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200" b="1" i="0" dirty="0">
                          <a:solidFill>
                            <a:srgbClr val="7030A0"/>
                          </a:solidFill>
                          <a:latin typeface="+mn-lt"/>
                          <a:cs typeface="Amatic SC" panose="00000500000000000000" pitchFamily="2" charset="-79"/>
                        </a:rPr>
                        <a:t>Learning and Development: </a:t>
                      </a:r>
                      <a:r>
                        <a:rPr lang="en-US" sz="1200" i="0" dirty="0">
                          <a:latin typeface="+mn-lt"/>
                          <a:cs typeface="RM Typerighter old" panose="00000400000000000000" pitchFamily="2" charset="-79"/>
                        </a:rPr>
                        <a:t>Children develop and learn at different rates (not in different ways as it stated 2017). We must be aware of children who need greater support than others. </a:t>
                      </a:r>
                    </a:p>
                    <a:p>
                      <a:endParaRPr lang="en-US" sz="1200" i="1" dirty="0">
                        <a:latin typeface="+mn-lt"/>
                        <a:cs typeface="RM Typerighter old" panose="00000400000000000000" pitchFamily="2" charset="-79"/>
                      </a:endParaRPr>
                    </a:p>
                    <a:p>
                      <a:r>
                        <a:rPr lang="en-US" sz="1200" i="1" dirty="0">
                          <a:latin typeface="+mn-lt"/>
                          <a:cs typeface="RM Typerighter old" panose="00000400000000000000" pitchFamily="2" charset="-79"/>
                        </a:rPr>
                        <a:t>PLAY: </a:t>
                      </a:r>
                      <a:r>
                        <a:rPr lang="en-US" sz="1200" b="0" i="1" kern="1200" dirty="0">
                          <a:solidFill>
                            <a:schemeClr val="dk1"/>
                          </a:solidFill>
                          <a:effectLst/>
                          <a:latin typeface="+mn-lt"/>
                          <a:ea typeface="+mn-ea"/>
                          <a:cs typeface="+mn-cs"/>
                        </a:rPr>
                        <a:t>At</a:t>
                      </a:r>
                      <a:r>
                        <a:rPr lang="en-US" sz="1200" b="0" i="1" kern="1200" baseline="0" dirty="0">
                          <a:solidFill>
                            <a:schemeClr val="dk1"/>
                          </a:solidFill>
                          <a:effectLst/>
                          <a:latin typeface="+mn-lt"/>
                          <a:ea typeface="+mn-ea"/>
                          <a:cs typeface="+mn-cs"/>
                        </a:rPr>
                        <a:t> St Andrew’s</a:t>
                      </a:r>
                      <a:r>
                        <a:rPr lang="en-US" sz="1200" b="0" i="1" kern="1200" dirty="0">
                          <a:solidFill>
                            <a:schemeClr val="dk1"/>
                          </a:solidFill>
                          <a:effectLst/>
                          <a:latin typeface="+mn-lt"/>
                          <a:ea typeface="+mn-ea"/>
                          <a:cs typeface="+mn-cs"/>
                        </a:rPr>
                        <a:t>, we understand that children learn best when they are absorbed, interested and active.  We understand that active learning involves other children, adults, objects, ideas, stimuli and events that aim to engage and involve children for sustained periods. We believe that Early Years education should be as practical as possible and therefore , we are proud that our EYFS setting has an underlying ethos of ‘Learning through play. </a:t>
                      </a:r>
                      <a:r>
                        <a:rPr lang="en-GB" sz="1200" i="1" dirty="0">
                          <a:solidFill>
                            <a:schemeClr val="tx1"/>
                          </a:solidFill>
                          <a:latin typeface="+mn-lt"/>
                          <a:cs typeface="RM Typerighter old" panose="00000400000000000000" pitchFamily="2" charset="-79"/>
                        </a:rPr>
                        <a:t>PLAY is essential for children’s development across all areas. Play builds on children’s confidence as they learn to explore, to relate to others around them and develop relationships , set their own goals and solve problems. Children learn by leading their own play and by taking part in play which is guided by adults.</a:t>
                      </a:r>
                      <a:r>
                        <a:rPr lang="en-US" sz="1200" b="0" i="1" kern="1200" dirty="0">
                          <a:solidFill>
                            <a:schemeClr val="dk1"/>
                          </a:solidFill>
                          <a:effectLst/>
                          <a:latin typeface="+mn-lt"/>
                          <a:ea typeface="+mn-ea"/>
                          <a:cs typeface="+mn-cs"/>
                        </a:rPr>
                        <a:t>’. EYFS Team</a:t>
                      </a:r>
                    </a:p>
                    <a:p>
                      <a:r>
                        <a:rPr lang="en-US" sz="1200" b="0" i="1" kern="1200" dirty="0">
                          <a:solidFill>
                            <a:schemeClr val="dk1"/>
                          </a:solidFill>
                          <a:effectLst/>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1" dirty="0">
                          <a:latin typeface="+mn-lt"/>
                          <a:cs typeface="Amatic SC" panose="00000500000000000000" pitchFamily="2" charset="-79"/>
                        </a:rPr>
                        <a:t>We will ensure that all children learn and develop well and are kept healthy and safe at ALL times. </a:t>
                      </a:r>
                      <a:endParaRPr lang="en-GB" sz="1400" b="1" i="1" dirty="0">
                        <a:latin typeface="+mn-lt"/>
                        <a:cs typeface="Amatic SC" panose="00000500000000000000" pitchFamily="2" charset="-79"/>
                      </a:endParaRPr>
                    </a:p>
                    <a:p>
                      <a:endParaRPr lang="en-US" sz="1200" i="1" dirty="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sp>
        <p:nvSpPr>
          <p:cNvPr id="6" name="TextBox 5">
            <a:extLst>
              <a:ext uri="{FF2B5EF4-FFF2-40B4-BE49-F238E27FC236}">
                <a16:creationId xmlns:a16="http://schemas.microsoft.com/office/drawing/2014/main" id="{D6796E57-4BE4-4760-9518-06087CD670E2}"/>
              </a:ext>
            </a:extLst>
          </p:cNvPr>
          <p:cNvSpPr txBox="1"/>
          <p:nvPr/>
        </p:nvSpPr>
        <p:spPr>
          <a:xfrm>
            <a:off x="1109291" y="6477811"/>
            <a:ext cx="12192000" cy="307777"/>
          </a:xfrm>
          <a:prstGeom prst="rect">
            <a:avLst/>
          </a:prstGeom>
          <a:noFill/>
        </p:spPr>
        <p:txBody>
          <a:bodyPr wrap="square">
            <a:spAutoFit/>
          </a:bodyPr>
          <a:lstStyle/>
          <a:p>
            <a:r>
              <a:rPr lang="en-US" sz="1400" i="1" dirty="0">
                <a:solidFill>
                  <a:schemeClr val="bg1">
                    <a:lumMod val="50000"/>
                  </a:schemeClr>
                </a:solidFill>
              </a:rPr>
              <a:t>The ultimate purpose of education, for adults and children, is to help them cultivate love, which is both an aesthetic and rational experience.</a:t>
            </a:r>
            <a:endParaRPr lang="en-GB" sz="1400" i="1" dirty="0">
              <a:solidFill>
                <a:schemeClr val="bg1">
                  <a:lumMod val="50000"/>
                </a:schemeClr>
              </a:solidFill>
            </a:endParaRPr>
          </a:p>
        </p:txBody>
      </p:sp>
      <p:sp>
        <p:nvSpPr>
          <p:cNvPr id="2" name="Arrow: Curved Down 1">
            <a:extLst>
              <a:ext uri="{FF2B5EF4-FFF2-40B4-BE49-F238E27FC236}">
                <a16:creationId xmlns:a16="http://schemas.microsoft.com/office/drawing/2014/main" id="{EDEE4DCC-E742-421C-AA1B-CCCBC03083AB}"/>
              </a:ext>
            </a:extLst>
          </p:cNvPr>
          <p:cNvSpPr/>
          <p:nvPr/>
        </p:nvSpPr>
        <p:spPr>
          <a:xfrm>
            <a:off x="585926" y="4169339"/>
            <a:ext cx="1438183" cy="1186155"/>
          </a:xfrm>
          <a:prstGeom prst="curvedDownArrow">
            <a:avLst/>
          </a:prstGeom>
          <a:solidFill>
            <a:srgbClr val="CC66FF"/>
          </a:solidFill>
          <a:ln>
            <a:solidFill>
              <a:srgbClr val="E1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26" name="Picture 2" descr="See the source image">
            <a:extLst>
              <a:ext uri="{FF2B5EF4-FFF2-40B4-BE49-F238E27FC236}">
                <a16:creationId xmlns:a16="http://schemas.microsoft.com/office/drawing/2014/main" id="{A01F3A18-D7E6-4C03-BEAE-37E240B48014}"/>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416929" y="955559"/>
            <a:ext cx="3052439" cy="305243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2B99C4B-24E8-40A1-9E6B-3C6AB4384B00}"/>
              </a:ext>
            </a:extLst>
          </p:cNvPr>
          <p:cNvSpPr/>
          <p:nvPr/>
        </p:nvSpPr>
        <p:spPr>
          <a:xfrm rot="20846512">
            <a:off x="495570" y="2336154"/>
            <a:ext cx="1367682" cy="64633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3600" b="1" dirty="0">
                <a:ln/>
                <a:solidFill>
                  <a:schemeClr val="accent3"/>
                </a:solidFill>
                <a:latin typeface="Adler" panose="00000400000000000000" pitchFamily="2" charset="0"/>
              </a:rPr>
              <a:t>COEL</a:t>
            </a:r>
          </a:p>
        </p:txBody>
      </p:sp>
      <p:pic>
        <p:nvPicPr>
          <p:cNvPr id="9" name="Picture 2" descr="https://img.cdn.schooljotter2.com/sampled/11787741/130/130/nocro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5926" y="135119"/>
            <a:ext cx="784225" cy="784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27788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069807435"/>
              </p:ext>
            </p:extLst>
          </p:nvPr>
        </p:nvGraphicFramePr>
        <p:xfrm>
          <a:off x="171904" y="512838"/>
          <a:ext cx="11848192" cy="5839943"/>
        </p:xfrm>
        <a:graphic>
          <a:graphicData uri="http://schemas.openxmlformats.org/drawingml/2006/table">
            <a:tbl>
              <a:tblPr firstRow="1" bandRow="1">
                <a:tableStyleId>{5C22544A-7EE6-4342-B048-85BDC9FD1C3A}</a:tableStyleId>
              </a:tblPr>
              <a:tblGrid>
                <a:gridCol w="1692599">
                  <a:extLst>
                    <a:ext uri="{9D8B030D-6E8A-4147-A177-3AD203B41FA5}">
                      <a16:colId xmlns:a16="http://schemas.microsoft.com/office/drawing/2014/main" val="385991600"/>
                    </a:ext>
                  </a:extLst>
                </a:gridCol>
                <a:gridCol w="1692599">
                  <a:extLst>
                    <a:ext uri="{9D8B030D-6E8A-4147-A177-3AD203B41FA5}">
                      <a16:colId xmlns:a16="http://schemas.microsoft.com/office/drawing/2014/main" val="2865123548"/>
                    </a:ext>
                  </a:extLst>
                </a:gridCol>
                <a:gridCol w="1704796">
                  <a:extLst>
                    <a:ext uri="{9D8B030D-6E8A-4147-A177-3AD203B41FA5}">
                      <a16:colId xmlns:a16="http://schemas.microsoft.com/office/drawing/2014/main" val="872926247"/>
                    </a:ext>
                  </a:extLst>
                </a:gridCol>
                <a:gridCol w="1680401">
                  <a:extLst>
                    <a:ext uri="{9D8B030D-6E8A-4147-A177-3AD203B41FA5}">
                      <a16:colId xmlns:a16="http://schemas.microsoft.com/office/drawing/2014/main" val="1315738151"/>
                    </a:ext>
                  </a:extLst>
                </a:gridCol>
                <a:gridCol w="1692599">
                  <a:extLst>
                    <a:ext uri="{9D8B030D-6E8A-4147-A177-3AD203B41FA5}">
                      <a16:colId xmlns:a16="http://schemas.microsoft.com/office/drawing/2014/main" val="2709165749"/>
                    </a:ext>
                  </a:extLst>
                </a:gridCol>
                <a:gridCol w="1540460">
                  <a:extLst>
                    <a:ext uri="{9D8B030D-6E8A-4147-A177-3AD203B41FA5}">
                      <a16:colId xmlns:a16="http://schemas.microsoft.com/office/drawing/2014/main" val="2335150482"/>
                    </a:ext>
                  </a:extLst>
                </a:gridCol>
                <a:gridCol w="1844738">
                  <a:extLst>
                    <a:ext uri="{9D8B030D-6E8A-4147-A177-3AD203B41FA5}">
                      <a16:colId xmlns:a16="http://schemas.microsoft.com/office/drawing/2014/main" val="4046203905"/>
                    </a:ext>
                  </a:extLst>
                </a:gridCol>
              </a:tblGrid>
              <a:tr h="532087">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Ticket to RIDE!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Amazing animals!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Fun at the seaside!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0">
                <a:tc>
                  <a:txBody>
                    <a:bodyPr/>
                    <a:lstStyle/>
                    <a:p>
                      <a:pPr algn="ctr"/>
                      <a:r>
                        <a:rPr lang="en-US" sz="2400" b="1" dirty="0">
                          <a:latin typeface="Amatic SC" panose="00000500000000000000" pitchFamily="2" charset="-79"/>
                          <a:cs typeface="Amatic SC" panose="00000500000000000000" pitchFamily="2" charset="-79"/>
                        </a:rPr>
                        <a:t>British</a:t>
                      </a:r>
                      <a:r>
                        <a:rPr lang="en-US" sz="2400" b="1" baseline="0" dirty="0">
                          <a:latin typeface="Amatic SC" panose="00000500000000000000" pitchFamily="2" charset="-79"/>
                          <a:cs typeface="Amatic SC" panose="00000500000000000000" pitchFamily="2" charset="-79"/>
                        </a:rPr>
                        <a:t> </a:t>
                      </a:r>
                      <a:r>
                        <a:rPr lang="en-US" sz="2400" b="1" dirty="0">
                          <a:latin typeface="Amatic SC" panose="00000500000000000000" pitchFamily="2" charset="-79"/>
                          <a:cs typeface="Amatic SC" panose="00000500000000000000" pitchFamily="2" charset="-79"/>
                        </a:rPr>
                        <a:t>Values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rgbClr val="CC66FF"/>
                          </a:solidFill>
                          <a:latin typeface="Amatic SC" panose="00000500000000000000" pitchFamily="2" charset="-79"/>
                          <a:cs typeface="Amatic SC" panose="00000500000000000000" pitchFamily="2" charset="-79"/>
                        </a:rPr>
                        <a:t>Assemblies / Sharing Circles </a:t>
                      </a:r>
                    </a:p>
                    <a:p>
                      <a:pPr algn="ctr"/>
                      <a:endParaRPr lang="en-US" sz="500" b="1" dirty="0">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0" i="0" kern="1200" dirty="0">
                          <a:solidFill>
                            <a:schemeClr val="tx1"/>
                          </a:solidFill>
                          <a:effectLst/>
                          <a:latin typeface="+mn-lt"/>
                          <a:ea typeface="+mn-ea"/>
                          <a:cs typeface="+mn-cs"/>
                        </a:rPr>
                        <a:t>These will mirror the principles and values of our school</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600" b="0" i="0" kern="1200" dirty="0">
                        <a:solidFill>
                          <a:schemeClr val="tx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0" i="0" kern="1200" dirty="0">
                          <a:solidFill>
                            <a:schemeClr val="tx1"/>
                          </a:solidFill>
                          <a:effectLst/>
                          <a:latin typeface="+mn-lt"/>
                          <a:ea typeface="+mn-ea"/>
                          <a:cs typeface="+mn-cs"/>
                        </a:rPr>
                        <a:t>We will ‘dip in and out of each area’ each term as and when we need to. </a:t>
                      </a:r>
                      <a:endParaRPr lang="en-GB" sz="2000" b="0"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base"/>
                      <a:r>
                        <a:rPr lang="en-US" sz="1600" b="1" i="0" dirty="0">
                          <a:solidFill>
                            <a:schemeClr val="bg1">
                              <a:lumMod val="50000"/>
                            </a:schemeClr>
                          </a:solidFill>
                          <a:effectLst/>
                          <a:latin typeface="+mn-lt"/>
                        </a:rPr>
                        <a:t>Mutual respect </a:t>
                      </a:r>
                    </a:p>
                    <a:p>
                      <a:pPr marL="0" indent="0" algn="ctr">
                        <a:buFont typeface="Arial" panose="020B0604020202020204" pitchFamily="34" charset="0"/>
                        <a:buNone/>
                      </a:pPr>
                      <a:r>
                        <a:rPr lang="en-US" sz="1000" b="0" i="0" dirty="0">
                          <a:solidFill>
                            <a:schemeClr val="tx1"/>
                          </a:solidFill>
                          <a:effectLst/>
                          <a:latin typeface="+mn-lt"/>
                        </a:rPr>
                        <a:t> </a:t>
                      </a:r>
                      <a:r>
                        <a:rPr lang="en-GB" sz="1000" dirty="0">
                          <a:solidFill>
                            <a:schemeClr val="tx1"/>
                          </a:solidFill>
                          <a:latin typeface="+mn-lt"/>
                        </a:rPr>
                        <a:t>We are all unique. </a:t>
                      </a:r>
                    </a:p>
                    <a:p>
                      <a:pPr marL="0" lvl="0" indent="0" algn="ctr">
                        <a:buFont typeface="Arial" panose="020B0604020202020204" pitchFamily="34" charset="0"/>
                        <a:buNone/>
                      </a:pPr>
                      <a:r>
                        <a:rPr lang="en-GB" sz="1000" dirty="0">
                          <a:solidFill>
                            <a:schemeClr val="tx1"/>
                          </a:solidFill>
                          <a:latin typeface="+mn-lt"/>
                        </a:rPr>
                        <a:t>We respect differences between different people and their beliefs in our community, in this country and all around the world.</a:t>
                      </a:r>
                    </a:p>
                    <a:p>
                      <a:pPr marL="0" lvl="0" indent="0" algn="ctr">
                        <a:buFont typeface="Arial" panose="020B0604020202020204" pitchFamily="34" charset="0"/>
                        <a:buNone/>
                      </a:pPr>
                      <a:r>
                        <a:rPr lang="en-GB" sz="1000" dirty="0">
                          <a:solidFill>
                            <a:schemeClr val="tx1"/>
                          </a:solidFill>
                          <a:latin typeface="+mn-lt"/>
                        </a:rPr>
                        <a:t>All cultures are learned , respected, and celebrated. </a:t>
                      </a:r>
                    </a:p>
                    <a:p>
                      <a:pPr marL="0" lvl="0" indent="0" algn="ctr">
                        <a:buFont typeface="Arial" panose="020B0604020202020204" pitchFamily="34" charset="0"/>
                        <a:buNone/>
                      </a:pPr>
                      <a:endParaRPr lang="en-GB" sz="1000" dirty="0">
                        <a:solidFill>
                          <a:schemeClr val="tx1"/>
                        </a:solidFill>
                        <a:latin typeface="+mn-lt"/>
                      </a:endParaRPr>
                    </a:p>
                    <a:p>
                      <a:pPr algn="ctr" rtl="0" fontAlgn="base"/>
                      <a:endParaRPr lang="en-US" sz="1600" b="0" i="0" dirty="0">
                        <a:solidFill>
                          <a:schemeClr val="bg1">
                            <a:lumMod val="50000"/>
                          </a:schemeClr>
                        </a:solidFill>
                        <a:effectLst/>
                        <a:latin typeface="+mn-lt"/>
                      </a:endParaRPr>
                    </a:p>
                    <a:p>
                      <a:pPr algn="ctr" rtl="0" fontAlgn="base"/>
                      <a:r>
                        <a:rPr lang="en-US" sz="1600" b="0" i="0" dirty="0">
                          <a:solidFill>
                            <a:schemeClr val="bg1">
                              <a:lumMod val="50000"/>
                            </a:schemeClr>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US" sz="1600" b="1" i="0" dirty="0">
                          <a:solidFill>
                            <a:schemeClr val="bg1">
                              <a:lumMod val="50000"/>
                            </a:schemeClr>
                          </a:solidFill>
                          <a:effectLst/>
                          <a:latin typeface="+mn-lt"/>
                        </a:rPr>
                        <a:t>Mutual</a:t>
                      </a:r>
                    </a:p>
                    <a:p>
                      <a:pPr algn="ctr" rtl="0" fontAlgn="base"/>
                      <a:r>
                        <a:rPr lang="en-US" sz="1600" b="1" i="0" dirty="0">
                          <a:solidFill>
                            <a:schemeClr val="bg1">
                              <a:lumMod val="50000"/>
                            </a:schemeClr>
                          </a:solidFill>
                          <a:effectLst/>
                          <a:latin typeface="+mn-lt"/>
                        </a:rPr>
                        <a:t>Tolerance </a:t>
                      </a:r>
                    </a:p>
                    <a:p>
                      <a:pPr algn="ctr" eaLnBrk="1" hangingPunct="1"/>
                      <a:r>
                        <a:rPr lang="en-GB" altLang="en-US" sz="1050" b="0" dirty="0">
                          <a:latin typeface="+mn-lt"/>
                          <a:cs typeface="Amatic SC" panose="00000500000000000000" pitchFamily="2" charset="-79"/>
                        </a:rPr>
                        <a:t>Everyone is valued, all cultures are celebrated and we all share and respect the opinions of others. </a:t>
                      </a:r>
                    </a:p>
                    <a:p>
                      <a:pPr algn="ctr" rtl="0" fontAlgn="base"/>
                      <a:r>
                        <a:rPr lang="en-US" sz="1600" b="0" i="0" dirty="0">
                          <a:solidFill>
                            <a:schemeClr val="bg1">
                              <a:lumMod val="50000"/>
                            </a:schemeClr>
                          </a:solidFill>
                          <a:effectLst/>
                          <a:latin typeface="+mn-lt"/>
                        </a:rPr>
                        <a:t> </a:t>
                      </a:r>
                      <a:r>
                        <a:rPr lang="en-US" sz="1050" b="0" i="0" kern="1200" dirty="0">
                          <a:solidFill>
                            <a:schemeClr val="dk1"/>
                          </a:solidFill>
                          <a:effectLst/>
                          <a:latin typeface="+mn-lt"/>
                          <a:ea typeface="+mn-ea"/>
                          <a:cs typeface="+mn-cs"/>
                        </a:rPr>
                        <a:t>Mutual tolerance of those with different faiths and beliefs and for those without faith.</a:t>
                      </a:r>
                      <a:endParaRPr lang="en-US" sz="1050" b="0" i="0" dirty="0">
                        <a:solidFill>
                          <a:schemeClr val="bg1">
                            <a:lumMod val="50000"/>
                          </a:schemeClr>
                        </a:solidFill>
                        <a:effectLst/>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US" sz="1600" b="1" i="0" dirty="0">
                          <a:solidFill>
                            <a:schemeClr val="bg1">
                              <a:lumMod val="50000"/>
                            </a:schemeClr>
                          </a:solidFill>
                          <a:effectLst/>
                          <a:latin typeface="+mn-lt"/>
                        </a:rPr>
                        <a:t>Rule of law </a:t>
                      </a:r>
                    </a:p>
                    <a:p>
                      <a:pPr marL="0" indent="0" algn="ctr">
                        <a:buFont typeface="Arial" panose="020B0604020202020204" pitchFamily="34" charset="0"/>
                        <a:buNone/>
                      </a:pPr>
                      <a:r>
                        <a:rPr lang="en-GB" sz="1000" dirty="0">
                          <a:solidFill>
                            <a:schemeClr val="tx1"/>
                          </a:solidFill>
                          <a:latin typeface="+mn-lt"/>
                        </a:rPr>
                        <a:t>We all know that we have rules at school that we must follow. </a:t>
                      </a:r>
                    </a:p>
                    <a:p>
                      <a:pPr marL="0" indent="0" algn="ctr">
                        <a:buFont typeface="Arial" panose="020B0604020202020204" pitchFamily="34" charset="0"/>
                        <a:buNone/>
                      </a:pPr>
                      <a:r>
                        <a:rPr lang="en-GB" sz="1000" dirty="0">
                          <a:solidFill>
                            <a:schemeClr val="tx1"/>
                          </a:solidFill>
                          <a:latin typeface="+mn-lt"/>
                        </a:rPr>
                        <a:t>We know who to talk to if we do not feel safe. </a:t>
                      </a:r>
                    </a:p>
                    <a:p>
                      <a:pPr marL="0" indent="0" algn="ctr">
                        <a:buFont typeface="Arial" panose="020B0604020202020204" pitchFamily="34" charset="0"/>
                        <a:buNone/>
                      </a:pPr>
                      <a:r>
                        <a:rPr lang="en-GB" sz="1000" dirty="0">
                          <a:solidFill>
                            <a:schemeClr val="tx1"/>
                          </a:solidFill>
                          <a:latin typeface="+mn-lt"/>
                        </a:rPr>
                        <a:t>We know right from wrong. </a:t>
                      </a:r>
                    </a:p>
                    <a:p>
                      <a:pPr marL="0" indent="0" algn="ctr">
                        <a:buFont typeface="Arial" panose="020B0604020202020204" pitchFamily="34" charset="0"/>
                        <a:buNone/>
                      </a:pPr>
                      <a:r>
                        <a:rPr lang="en-GB" sz="1000" dirty="0">
                          <a:solidFill>
                            <a:schemeClr val="tx1"/>
                          </a:solidFill>
                          <a:latin typeface="+mn-lt"/>
                        </a:rPr>
                        <a:t>We recognise that we are accountable for our actions. </a:t>
                      </a:r>
                    </a:p>
                    <a:p>
                      <a:pPr marL="0" indent="0" algn="ctr">
                        <a:buFont typeface="Arial" panose="020B0604020202020204" pitchFamily="34" charset="0"/>
                        <a:buNone/>
                      </a:pPr>
                      <a:r>
                        <a:rPr lang="en-GB" sz="1000" dirty="0">
                          <a:solidFill>
                            <a:schemeClr val="tx1"/>
                          </a:solidFill>
                          <a:latin typeface="+mn-lt"/>
                        </a:rPr>
                        <a:t>We must work together as a team when it is necessary.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rtl="0" fontAlgn="base"/>
                      <a:r>
                        <a:rPr lang="en-US" sz="1600" b="1" i="0" dirty="0">
                          <a:solidFill>
                            <a:schemeClr val="bg1">
                              <a:lumMod val="50000"/>
                            </a:schemeClr>
                          </a:solidFill>
                          <a:effectLst/>
                          <a:latin typeface="+mn-lt"/>
                        </a:rPr>
                        <a:t>Individual liberty</a:t>
                      </a:r>
                    </a:p>
                    <a:p>
                      <a:pPr marL="0" indent="0" algn="ctr">
                        <a:buFont typeface="Arial" panose="020B0604020202020204" pitchFamily="34" charset="0"/>
                        <a:buNone/>
                      </a:pPr>
                      <a:r>
                        <a:rPr lang="en-GB" sz="1000" dirty="0">
                          <a:solidFill>
                            <a:schemeClr val="tx1"/>
                          </a:solidFill>
                          <a:latin typeface="+mn-lt"/>
                        </a:rPr>
                        <a:t>We all have the right to have our own views. </a:t>
                      </a:r>
                    </a:p>
                    <a:p>
                      <a:pPr marL="0" indent="0" algn="ctr">
                        <a:buFont typeface="Arial" panose="020B0604020202020204" pitchFamily="34" charset="0"/>
                        <a:buNone/>
                      </a:pPr>
                      <a:r>
                        <a:rPr lang="en-GB" sz="1000" dirty="0">
                          <a:solidFill>
                            <a:schemeClr val="tx1"/>
                          </a:solidFill>
                          <a:latin typeface="+mn-lt"/>
                        </a:rPr>
                        <a:t>We are all respected as individuals. </a:t>
                      </a:r>
                    </a:p>
                    <a:p>
                      <a:pPr marL="0" indent="0" algn="ctr">
                        <a:buFont typeface="Arial" panose="020B0604020202020204" pitchFamily="34" charset="0"/>
                        <a:buNone/>
                      </a:pPr>
                      <a:r>
                        <a:rPr lang="en-GB" sz="1000" dirty="0">
                          <a:solidFill>
                            <a:schemeClr val="tx1"/>
                          </a:solidFill>
                          <a:latin typeface="+mn-lt"/>
                        </a:rPr>
                        <a:t>We feel safe to have a go at new activities. </a:t>
                      </a:r>
                    </a:p>
                    <a:p>
                      <a:pPr marL="0" indent="0" algn="ctr">
                        <a:buFont typeface="Arial" panose="020B0604020202020204" pitchFamily="34" charset="0"/>
                        <a:buNone/>
                      </a:pPr>
                      <a:r>
                        <a:rPr lang="en-GB" sz="1000" dirty="0">
                          <a:solidFill>
                            <a:schemeClr val="tx1"/>
                          </a:solidFill>
                          <a:latin typeface="+mn-lt"/>
                        </a:rPr>
                        <a:t>We understand and celebrate the fact that everyone is different. </a:t>
                      </a:r>
                    </a:p>
                    <a:p>
                      <a:pPr marL="0" indent="0" algn="ctr" rtl="0" fontAlgn="base">
                        <a:buFont typeface="Arial" panose="020B0604020202020204" pitchFamily="34" charset="0"/>
                        <a:buNone/>
                      </a:pPr>
                      <a:r>
                        <a:rPr lang="en-US" sz="1000" b="0" i="0" dirty="0">
                          <a:solidFill>
                            <a:schemeClr val="tx1"/>
                          </a:solidFill>
                          <a:effectLst/>
                          <a:latin typeface="+mn-lt"/>
                        </a:rPr>
                        <a:t> </a:t>
                      </a:r>
                    </a:p>
                    <a:p>
                      <a:pPr algn="ctr" rtl="0" fontAlgn="base"/>
                      <a:r>
                        <a:rPr lang="en-US" sz="1600" b="0" i="0" dirty="0">
                          <a:solidFill>
                            <a:schemeClr val="bg1">
                              <a:lumMod val="50000"/>
                            </a:schemeClr>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rtl="0" fontAlgn="base"/>
                      <a:r>
                        <a:rPr lang="en-US" sz="1600" b="1" i="0" dirty="0">
                          <a:solidFill>
                            <a:schemeClr val="bg1">
                              <a:lumMod val="50000"/>
                            </a:schemeClr>
                          </a:solidFill>
                          <a:effectLst/>
                          <a:latin typeface="+mn-lt"/>
                        </a:rPr>
                        <a:t>Democracy</a:t>
                      </a:r>
                    </a:p>
                    <a:p>
                      <a:pPr marL="0" indent="0" algn="ctr">
                        <a:buFont typeface="Arial" panose="020B0604020202020204" pitchFamily="34" charset="0"/>
                        <a:buNone/>
                      </a:pPr>
                      <a:r>
                        <a:rPr lang="en-GB" sz="1000" dirty="0">
                          <a:solidFill>
                            <a:schemeClr val="tx1"/>
                          </a:solidFill>
                          <a:latin typeface="+mn-lt"/>
                        </a:rPr>
                        <a:t>We all have the right to be listened to. </a:t>
                      </a:r>
                    </a:p>
                    <a:p>
                      <a:pPr marL="0" indent="0" algn="ctr">
                        <a:buFont typeface="Arial" panose="020B0604020202020204" pitchFamily="34" charset="0"/>
                        <a:buNone/>
                      </a:pPr>
                      <a:r>
                        <a:rPr lang="en-GB" sz="1000" dirty="0">
                          <a:solidFill>
                            <a:schemeClr val="tx1"/>
                          </a:solidFill>
                          <a:latin typeface="+mn-lt"/>
                        </a:rPr>
                        <a:t>We respect everyone and we value their different  ideas and opinions. </a:t>
                      </a:r>
                    </a:p>
                    <a:p>
                      <a:pPr marL="0" indent="0" algn="ctr">
                        <a:buFont typeface="Arial" panose="020B0604020202020204" pitchFamily="34" charset="0"/>
                        <a:buNone/>
                      </a:pPr>
                      <a:r>
                        <a:rPr lang="en-GB" sz="1000" dirty="0">
                          <a:solidFill>
                            <a:schemeClr val="tx1"/>
                          </a:solidFill>
                          <a:latin typeface="+mn-lt"/>
                        </a:rPr>
                        <a:t>We have the opportunity to play with who we want to play with. </a:t>
                      </a:r>
                    </a:p>
                    <a:p>
                      <a:pPr marL="0" indent="0" algn="ctr">
                        <a:buFont typeface="Arial" panose="020B0604020202020204" pitchFamily="34" charset="0"/>
                        <a:buNone/>
                      </a:pPr>
                      <a:r>
                        <a:rPr lang="en-GB" sz="1000" dirty="0">
                          <a:solidFill>
                            <a:schemeClr val="tx1"/>
                          </a:solidFill>
                          <a:latin typeface="+mn-lt"/>
                        </a:rPr>
                        <a:t>We listen with intrigue and value and respect the opinions of others. </a:t>
                      </a:r>
                      <a:r>
                        <a:rPr lang="en-US" sz="1050" b="0" i="0" dirty="0">
                          <a:solidFill>
                            <a:schemeClr val="tx1"/>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rtl="0" fontAlgn="base"/>
                      <a:r>
                        <a:rPr lang="en-US" sz="1600" b="1" i="0" dirty="0">
                          <a:solidFill>
                            <a:schemeClr val="bg1">
                              <a:lumMod val="50000"/>
                            </a:schemeClr>
                          </a:solidFill>
                          <a:effectLst/>
                          <a:latin typeface="+mn-lt"/>
                        </a:rPr>
                        <a:t>Recap all British Values </a:t>
                      </a:r>
                    </a:p>
                    <a:p>
                      <a:pPr algn="ctr"/>
                      <a:r>
                        <a:rPr lang="en-US" sz="1600" b="0" i="0" dirty="0">
                          <a:solidFill>
                            <a:schemeClr val="bg1">
                              <a:lumMod val="50000"/>
                            </a:schemeClr>
                          </a:solidFill>
                          <a:effectLst/>
                          <a:latin typeface="+mn-lt"/>
                        </a:rPr>
                        <a:t> </a:t>
                      </a:r>
                      <a:r>
                        <a:rPr lang="en-US" sz="1000" b="0" i="0" kern="1200" dirty="0">
                          <a:solidFill>
                            <a:schemeClr val="dk1"/>
                          </a:solidFill>
                          <a:effectLst/>
                          <a:latin typeface="+mn-lt"/>
                          <a:ea typeface="+mn-ea"/>
                          <a:cs typeface="+mn-cs"/>
                        </a:rPr>
                        <a:t>Fundamental British Values underpin what it is to be a citizen in a modern and diverse Great Britain valuing our community and celebrating diversity of the UK.</a:t>
                      </a:r>
                    </a:p>
                    <a:p>
                      <a:pPr algn="ctr"/>
                      <a:r>
                        <a:rPr lang="en-US" sz="1000" b="0" i="0" kern="1200" dirty="0">
                          <a:solidFill>
                            <a:schemeClr val="dk1"/>
                          </a:solidFill>
                          <a:effectLst/>
                          <a:latin typeface="+mn-lt"/>
                          <a:ea typeface="+mn-ea"/>
                          <a:cs typeface="+mn-cs"/>
                        </a:rPr>
                        <a:t>Fundamental British Values are not exclusive to being British and are shared by other democratic countries.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860817584"/>
                  </a:ext>
                </a:extLst>
              </a:tr>
              <a:tr h="989017">
                <a:tc>
                  <a:txBody>
                    <a:bodyPr/>
                    <a:lstStyle/>
                    <a:p>
                      <a:pPr algn="ctr"/>
                      <a:r>
                        <a:rPr lang="en-US" sz="2400" b="1" dirty="0">
                          <a:latin typeface="Amatic SC" panose="00000500000000000000" pitchFamily="2" charset="-79"/>
                          <a:cs typeface="Amatic SC" panose="00000500000000000000" pitchFamily="2" charset="-79"/>
                        </a:rPr>
                        <a:t>Assessment opportunities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Analyse Nursery Assessments</a:t>
                      </a:r>
                    </a:p>
                    <a:p>
                      <a:pPr algn="ctr"/>
                      <a:r>
                        <a:rPr lang="en-US" sz="1050" dirty="0">
                          <a:solidFill>
                            <a:schemeClr val="tx1"/>
                          </a:solidFill>
                          <a:latin typeface="+mn-lt"/>
                          <a:cs typeface="Amatic SC" panose="00000500000000000000" pitchFamily="2" charset="-79"/>
                        </a:rPr>
                        <a:t>In-house - Baseline data on entry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National Baseline data by end of term</a:t>
                      </a:r>
                    </a:p>
                    <a:p>
                      <a:pPr algn="ctr"/>
                      <a:r>
                        <a:rPr lang="en-US" sz="1050" dirty="0">
                          <a:solidFill>
                            <a:schemeClr val="tx1"/>
                          </a:solidFill>
                          <a:latin typeface="+mn-lt"/>
                          <a:cs typeface="Amatic SC" panose="00000500000000000000" pitchFamily="2" charset="-79"/>
                        </a:rPr>
                        <a:t>Phonic Intervention groups</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50" dirty="0">
                          <a:solidFill>
                            <a:schemeClr val="tx1"/>
                          </a:solidFill>
                          <a:latin typeface="+mn-lt"/>
                          <a:cs typeface="Amatic SC" panose="00000500000000000000" pitchFamily="2" charset="-79"/>
                        </a:rPr>
                        <a:t>On going assessments</a:t>
                      </a:r>
                    </a:p>
                    <a:p>
                      <a:pPr algn="ctr"/>
                      <a:r>
                        <a:rPr lang="en-US" sz="1050" dirty="0">
                          <a:solidFill>
                            <a:schemeClr val="tx1"/>
                          </a:solidFill>
                          <a:latin typeface="+mn-lt"/>
                          <a:cs typeface="Amatic SC" panose="00000500000000000000" pitchFamily="2" charset="-79"/>
                        </a:rPr>
                        <a:t>Baseline analysis </a:t>
                      </a:r>
                    </a:p>
                    <a:p>
                      <a:pPr algn="ctr"/>
                      <a:r>
                        <a:rPr lang="en-US" sz="1050" dirty="0">
                          <a:solidFill>
                            <a:schemeClr val="tx1"/>
                          </a:solidFill>
                          <a:latin typeface="+mn-lt"/>
                          <a:cs typeface="Amatic SC" panose="00000500000000000000" pitchFamily="2" charset="-79"/>
                        </a:rPr>
                        <a:t>Pupil progress meetings</a:t>
                      </a:r>
                    </a:p>
                    <a:p>
                      <a:pPr algn="ctr"/>
                      <a:r>
                        <a:rPr lang="en-US" sz="1050" dirty="0">
                          <a:solidFill>
                            <a:schemeClr val="tx1"/>
                          </a:solidFill>
                          <a:latin typeface="+mn-lt"/>
                          <a:cs typeface="Amatic SC" panose="00000500000000000000" pitchFamily="2" charset="-79"/>
                        </a:rPr>
                        <a:t>Parents evening info </a:t>
                      </a:r>
                    </a:p>
                    <a:p>
                      <a:pPr algn="ctr"/>
                      <a:r>
                        <a:rPr lang="en-US" sz="1050" dirty="0">
                          <a:solidFill>
                            <a:schemeClr val="tx1"/>
                          </a:solidFill>
                          <a:latin typeface="+mn-lt"/>
                          <a:cs typeface="Amatic SC" panose="00000500000000000000" pitchFamily="2" charset="-79"/>
                        </a:rPr>
                        <a:t>EYFS team meetings </a:t>
                      </a:r>
                    </a:p>
                    <a:p>
                      <a:pPr algn="ctr"/>
                      <a:r>
                        <a:rPr lang="en-US" sz="1050" dirty="0">
                          <a:solidFill>
                            <a:schemeClr val="tx1"/>
                          </a:solidFill>
                          <a:latin typeface="+mn-lt"/>
                          <a:cs typeface="Amatic SC" panose="00000500000000000000" pitchFamily="2" charset="-79"/>
                        </a:rPr>
                        <a:t>In house moderation </a:t>
                      </a:r>
                    </a:p>
                    <a:p>
                      <a:pPr algn="ctr"/>
                      <a:r>
                        <a:rPr lang="en-US" sz="1050" dirty="0">
                          <a:solidFill>
                            <a:schemeClr val="tx1"/>
                          </a:solidFill>
                          <a:latin typeface="+mn-lt"/>
                          <a:cs typeface="Amatic SC" panose="00000500000000000000" pitchFamily="2" charset="-79"/>
                        </a:rPr>
                        <a:t>End/Mid term Assessments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dirty="0">
                          <a:solidFill>
                            <a:schemeClr val="tx1"/>
                          </a:solidFill>
                          <a:latin typeface="+mn-lt"/>
                          <a:cs typeface="Amatic SC" panose="00000500000000000000" pitchFamily="2" charset="-79"/>
                        </a:rPr>
                        <a:t>GLD Projections for EOY</a:t>
                      </a:r>
                    </a:p>
                    <a:p>
                      <a:pPr algn="ctr"/>
                      <a:r>
                        <a:rPr lang="en-GB" sz="1050" dirty="0">
                          <a:solidFill>
                            <a:schemeClr val="tx1"/>
                          </a:solidFill>
                          <a:latin typeface="+mn-lt"/>
                          <a:cs typeface="Amatic SC" panose="00000500000000000000" pitchFamily="2" charset="-79"/>
                        </a:rPr>
                        <a:t>Partnership moderation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EYFS team meetings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Phase meeting and internal moderations </a:t>
                      </a: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Pupil progress meetings</a:t>
                      </a:r>
                    </a:p>
                    <a:p>
                      <a:pPr algn="ctr"/>
                      <a:r>
                        <a:rPr lang="en-US" sz="1050" dirty="0">
                          <a:solidFill>
                            <a:schemeClr val="tx1"/>
                          </a:solidFill>
                          <a:latin typeface="+mn-lt"/>
                          <a:cs typeface="Amatic SC" panose="00000500000000000000" pitchFamily="2" charset="-79"/>
                        </a:rPr>
                        <a:t>Parents evening info</a:t>
                      </a:r>
                    </a:p>
                    <a:p>
                      <a:pPr algn="ctr"/>
                      <a:r>
                        <a:rPr lang="en-US" sz="1050" dirty="0">
                          <a:solidFill>
                            <a:schemeClr val="tx1"/>
                          </a:solidFill>
                          <a:latin typeface="+mn-lt"/>
                          <a:cs typeface="Amatic SC" panose="00000500000000000000" pitchFamily="2" charset="-79"/>
                        </a:rPr>
                        <a:t>EYFS team meetings</a:t>
                      </a:r>
                    </a:p>
                    <a:p>
                      <a:pPr algn="ct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50" dirty="0">
                          <a:solidFill>
                            <a:schemeClr val="tx1"/>
                          </a:solidFill>
                          <a:latin typeface="+mn-lt"/>
                          <a:cs typeface="Amatic SC" panose="00000500000000000000" pitchFamily="2" charset="-79"/>
                        </a:rPr>
                        <a:t>Local</a:t>
                      </a:r>
                      <a:r>
                        <a:rPr lang="en-GB" sz="1050" baseline="0" dirty="0">
                          <a:solidFill>
                            <a:schemeClr val="tx1"/>
                          </a:solidFill>
                          <a:latin typeface="+mn-lt"/>
                          <a:cs typeface="Amatic SC" panose="00000500000000000000" pitchFamily="2" charset="-79"/>
                        </a:rPr>
                        <a:t> schools </a:t>
                      </a:r>
                      <a:r>
                        <a:rPr lang="en-GB" sz="1050" dirty="0">
                          <a:solidFill>
                            <a:schemeClr val="tx1"/>
                          </a:solidFill>
                          <a:latin typeface="+mn-lt"/>
                          <a:cs typeface="Amatic SC" panose="00000500000000000000" pitchFamily="2" charset="-79"/>
                        </a:rPr>
                        <a:t>moderation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EYFS team meetings </a:t>
                      </a: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algn="ct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50" dirty="0">
                          <a:solidFill>
                            <a:schemeClr val="tx1"/>
                          </a:solidFill>
                          <a:latin typeface="+mn-lt"/>
                          <a:cs typeface="Amatic SC" panose="00000500000000000000" pitchFamily="2" charset="-79"/>
                        </a:rPr>
                        <a:t>Pupil progress meetings</a:t>
                      </a:r>
                    </a:p>
                    <a:p>
                      <a:pPr algn="ctr"/>
                      <a:r>
                        <a:rPr lang="en-US" sz="1050" dirty="0">
                          <a:solidFill>
                            <a:schemeClr val="tx1"/>
                          </a:solidFill>
                          <a:latin typeface="+mn-lt"/>
                          <a:cs typeface="Amatic SC" panose="00000500000000000000" pitchFamily="2" charset="-79"/>
                        </a:rPr>
                        <a:t>Parents evening info </a:t>
                      </a:r>
                    </a:p>
                    <a:p>
                      <a:pPr algn="ctr"/>
                      <a:r>
                        <a:rPr lang="en-US" sz="1050" dirty="0">
                          <a:solidFill>
                            <a:schemeClr val="tx1"/>
                          </a:solidFill>
                          <a:latin typeface="+mn-lt"/>
                          <a:cs typeface="Amatic SC" panose="00000500000000000000" pitchFamily="2" charset="-79"/>
                        </a:rPr>
                        <a:t>EYFS team meetings </a:t>
                      </a:r>
                    </a:p>
                    <a:p>
                      <a:pPr algn="ctr"/>
                      <a:r>
                        <a:rPr lang="en-GB" sz="1050" dirty="0">
                          <a:solidFill>
                            <a:schemeClr val="tx1"/>
                          </a:solidFill>
                          <a:latin typeface="+mn-lt"/>
                          <a:cs typeface="Amatic SC" panose="00000500000000000000" pitchFamily="2" charset="-79"/>
                        </a:rPr>
                        <a:t>EOY data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774966">
                <a:tc>
                  <a:txBody>
                    <a:bodyPr/>
                    <a:lstStyle/>
                    <a:p>
                      <a:pPr algn="ctr"/>
                      <a:r>
                        <a:rPr lang="en-US" sz="2400" b="1" dirty="0">
                          <a:latin typeface="Amatic SC" panose="00000500000000000000" pitchFamily="2" charset="-79"/>
                          <a:cs typeface="Amatic SC" panose="00000500000000000000" pitchFamily="2" charset="-79"/>
                        </a:rPr>
                        <a:t>Parental </a:t>
                      </a:r>
                    </a:p>
                    <a:p>
                      <a:pPr algn="ctr"/>
                      <a:r>
                        <a:rPr lang="en-US" sz="2400" b="1" dirty="0">
                          <a:latin typeface="Amatic SC" panose="00000500000000000000" pitchFamily="2" charset="-79"/>
                          <a:cs typeface="Amatic SC" panose="00000500000000000000" pitchFamily="2" charset="-79"/>
                        </a:rPr>
                        <a:t>Involvement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Staggered Start </a:t>
                      </a:r>
                    </a:p>
                    <a:p>
                      <a:pPr algn="ctr"/>
                      <a:r>
                        <a:rPr lang="en-US" sz="1050" dirty="0">
                          <a:solidFill>
                            <a:schemeClr val="tx1"/>
                          </a:solidFill>
                          <a:latin typeface="+mn-lt"/>
                          <a:cs typeface="Amatic SC" panose="00000500000000000000" pitchFamily="2" charset="-79"/>
                        </a:rPr>
                        <a:t>Home visits / Parents Evening </a:t>
                      </a:r>
                    </a:p>
                    <a:p>
                      <a:pPr algn="ctr"/>
                      <a:r>
                        <a:rPr lang="en-US" sz="1050" dirty="0">
                          <a:solidFill>
                            <a:schemeClr val="tx1"/>
                          </a:solidFill>
                          <a:latin typeface="+mn-lt"/>
                          <a:cs typeface="Amatic SC" panose="00000500000000000000" pitchFamily="2" charset="-79"/>
                        </a:rPr>
                        <a:t>Harvest Assembly </a:t>
                      </a:r>
                    </a:p>
                    <a:p>
                      <a:pPr algn="ctr"/>
                      <a:r>
                        <a:rPr lang="en-US" sz="1050" dirty="0">
                          <a:solidFill>
                            <a:schemeClr val="tx1"/>
                          </a:solidFill>
                          <a:latin typeface="+mn-lt"/>
                          <a:cs typeface="Amatic SC" panose="00000500000000000000" pitchFamily="2" charset="-79"/>
                        </a:rPr>
                        <a:t>WOW</a:t>
                      </a:r>
                      <a:r>
                        <a:rPr lang="en-US" sz="1050" baseline="0" dirty="0">
                          <a:solidFill>
                            <a:schemeClr val="tx1"/>
                          </a:solidFill>
                          <a:latin typeface="+mn-lt"/>
                          <a:cs typeface="Amatic SC" panose="00000500000000000000" pitchFamily="2" charset="-79"/>
                        </a:rPr>
                        <a:t> Tree</a:t>
                      </a:r>
                      <a:endParaRPr lang="en-US"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Phonics workshop </a:t>
                      </a:r>
                    </a:p>
                    <a:p>
                      <a:pPr algn="ctr"/>
                      <a:r>
                        <a:rPr lang="en-GB" sz="1050" dirty="0">
                          <a:solidFill>
                            <a:schemeClr val="tx1"/>
                          </a:solidFill>
                          <a:latin typeface="+mn-lt"/>
                          <a:cs typeface="Amatic SC" panose="00000500000000000000" pitchFamily="2" charset="-79"/>
                        </a:rPr>
                        <a:t>Maths Workshop</a:t>
                      </a:r>
                    </a:p>
                    <a:p>
                      <a:pPr algn="ctr"/>
                      <a:r>
                        <a:rPr lang="en-GB" sz="1050" dirty="0">
                          <a:solidFill>
                            <a:schemeClr val="tx1"/>
                          </a:solidFill>
                          <a:latin typeface="+mn-lt"/>
                          <a:cs typeface="Amatic SC" panose="00000500000000000000" pitchFamily="2" charset="-79"/>
                        </a:rPr>
                        <a:t>Tapestry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WOW</a:t>
                      </a:r>
                      <a:r>
                        <a:rPr lang="en-US" sz="1050" baseline="0" dirty="0">
                          <a:solidFill>
                            <a:schemeClr val="tx1"/>
                          </a:solidFill>
                          <a:latin typeface="+mn-lt"/>
                          <a:cs typeface="Amatic SC" panose="00000500000000000000" pitchFamily="2" charset="-79"/>
                        </a:rPr>
                        <a:t> tree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Writing</a:t>
                      </a:r>
                      <a:r>
                        <a:rPr lang="en-GB" sz="1050" baseline="0" dirty="0">
                          <a:solidFill>
                            <a:schemeClr val="tx1"/>
                          </a:solidFill>
                          <a:latin typeface="+mn-lt"/>
                          <a:cs typeface="Amatic SC" panose="00000500000000000000" pitchFamily="2" charset="-79"/>
                        </a:rPr>
                        <a:t> </a:t>
                      </a:r>
                      <a:r>
                        <a:rPr lang="en-GB" sz="1050" dirty="0">
                          <a:solidFill>
                            <a:schemeClr val="tx1"/>
                          </a:solidFill>
                          <a:latin typeface="+mn-lt"/>
                          <a:cs typeface="Amatic SC" panose="00000500000000000000" pitchFamily="2" charset="-79"/>
                        </a:rPr>
                        <a:t>workshop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Parents Evening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Book at Bedtime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WOW</a:t>
                      </a:r>
                      <a:r>
                        <a:rPr lang="en-GB" sz="1050" baseline="0" dirty="0">
                          <a:solidFill>
                            <a:schemeClr val="tx1"/>
                          </a:solidFill>
                          <a:latin typeface="+mn-lt"/>
                          <a:cs typeface="Amatic SC" panose="00000500000000000000" pitchFamily="2" charset="-79"/>
                        </a:rPr>
                        <a:t> tree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Share a story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Stay and Read morning Tapestry</a:t>
                      </a:r>
                      <a:r>
                        <a:rPr lang="en-GB" sz="1050" baseline="0" dirty="0">
                          <a:solidFill>
                            <a:schemeClr val="tx1"/>
                          </a:solidFill>
                          <a:latin typeface="+mn-lt"/>
                          <a:cs typeface="Amatic SC" panose="00000500000000000000" pitchFamily="2" charset="-79"/>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WOW</a:t>
                      </a:r>
                      <a:r>
                        <a:rPr lang="en-GB" sz="1050" baseline="0" dirty="0">
                          <a:solidFill>
                            <a:schemeClr val="tx1"/>
                          </a:solidFill>
                          <a:latin typeface="+mn-lt"/>
                          <a:cs typeface="Amatic SC" panose="00000500000000000000" pitchFamily="2" charset="-79"/>
                        </a:rPr>
                        <a:t> Tree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Parents Evening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Art Gallery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Share a story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WOW</a:t>
                      </a:r>
                      <a:r>
                        <a:rPr lang="en-GB" sz="1050" baseline="0" dirty="0">
                          <a:solidFill>
                            <a:schemeClr val="tx1"/>
                          </a:solidFill>
                          <a:latin typeface="+mn-lt"/>
                          <a:cs typeface="Amatic SC" panose="00000500000000000000" pitchFamily="2" charset="-79"/>
                        </a:rPr>
                        <a:t> Tree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Share a story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Look how far we have come!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WOW</a:t>
                      </a:r>
                      <a:r>
                        <a:rPr lang="en-GB" sz="1050" baseline="0" dirty="0">
                          <a:solidFill>
                            <a:schemeClr val="tx1"/>
                          </a:solidFill>
                          <a:latin typeface="+mn-lt"/>
                          <a:cs typeface="Amatic SC" panose="00000500000000000000" pitchFamily="2" charset="-79"/>
                        </a:rPr>
                        <a:t> Tree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Share a story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Parent report feedback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Parent’s Picnic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84788128"/>
                  </a:ext>
                </a:extLst>
              </a:tr>
            </a:tbl>
          </a:graphicData>
        </a:graphic>
      </p:graphicFrame>
      <p:sp>
        <p:nvSpPr>
          <p:cNvPr id="7" name="TextBox 6">
            <a:extLst>
              <a:ext uri="{FF2B5EF4-FFF2-40B4-BE49-F238E27FC236}">
                <a16:creationId xmlns:a16="http://schemas.microsoft.com/office/drawing/2014/main" id="{83A7148B-508C-46A0-A43F-8114FE320137}"/>
              </a:ext>
            </a:extLst>
          </p:cNvPr>
          <p:cNvSpPr txBox="1"/>
          <p:nvPr/>
        </p:nvSpPr>
        <p:spPr>
          <a:xfrm>
            <a:off x="3849244" y="6388557"/>
            <a:ext cx="6094520" cy="307777"/>
          </a:xfrm>
          <a:prstGeom prst="rect">
            <a:avLst/>
          </a:prstGeom>
          <a:noFill/>
        </p:spPr>
        <p:txBody>
          <a:bodyPr wrap="square">
            <a:spAutoFit/>
          </a:bodyPr>
          <a:lstStyle/>
          <a:p>
            <a:r>
              <a:rPr lang="en-US" sz="1400" i="1" dirty="0">
                <a:solidFill>
                  <a:schemeClr val="bg1">
                    <a:lumMod val="50000"/>
                  </a:schemeClr>
                </a:solidFill>
                <a:effectLst/>
              </a:rPr>
              <a:t>We recognise that all children are unique and special.</a:t>
            </a:r>
            <a:endParaRPr lang="en-GB" sz="1400" i="1" dirty="0">
              <a:solidFill>
                <a:schemeClr val="bg1">
                  <a:lumMod val="50000"/>
                </a:schemeClr>
              </a:solidFill>
            </a:endParaRPr>
          </a:p>
        </p:txBody>
      </p:sp>
      <p:pic>
        <p:nvPicPr>
          <p:cNvPr id="8" name="Picture 2" descr="https://img.cdn.schooljotter2.com/sampled/11787741/130/130/nocro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5961" y="11700"/>
            <a:ext cx="1168039" cy="11680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33709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264544967"/>
              </p:ext>
            </p:extLst>
          </p:nvPr>
        </p:nvGraphicFramePr>
        <p:xfrm>
          <a:off x="366318" y="835488"/>
          <a:ext cx="11459364" cy="6075803"/>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641303">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a:t>
                      </a:r>
                      <a:r>
                        <a:rPr lang="en-US" sz="2000" baseline="0" dirty="0">
                          <a:latin typeface="Amatic SC" panose="00000500000000000000" pitchFamily="2" charset="-79"/>
                          <a:cs typeface="Amatic SC" panose="00000500000000000000" pitchFamily="2" charset="-79"/>
                        </a:rPr>
                        <a:t> the sea</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3990898">
                <a:tc rowSpan="2">
                  <a:txBody>
                    <a:bodyPr/>
                    <a:lstStyle/>
                    <a:p>
                      <a:pPr algn="ctr"/>
                      <a:endParaRPr lang="en-US" sz="1600" b="1" dirty="0">
                        <a:solidFill>
                          <a:srgbClr val="7030A0"/>
                        </a:solidFill>
                        <a:latin typeface="Amatic SC" panose="00000500000000000000" pitchFamily="2" charset="-79"/>
                        <a:cs typeface="Amatic SC" panose="00000500000000000000" pitchFamily="2" charset="-79"/>
                      </a:endParaRPr>
                    </a:p>
                    <a:p>
                      <a:pPr algn="ctr"/>
                      <a:r>
                        <a:rPr lang="en-US" sz="5400" b="1" baseline="0" dirty="0">
                          <a:solidFill>
                            <a:schemeClr val="tx1"/>
                          </a:solidFill>
                          <a:latin typeface="Amatic SC" panose="00000500000000000000" pitchFamily="2" charset="-79"/>
                          <a:cs typeface="Amatic SC" panose="00000500000000000000" pitchFamily="2" charset="-79"/>
                        </a:rPr>
                        <a:t>Jigsaw</a:t>
                      </a:r>
                    </a:p>
                    <a:p>
                      <a:pPr algn="ctr"/>
                      <a:r>
                        <a:rPr lang="en-US" sz="1000" b="1" baseline="0" dirty="0">
                          <a:solidFill>
                            <a:schemeClr val="tx1"/>
                          </a:solidFill>
                          <a:latin typeface="Amatic SC" panose="00000500000000000000" pitchFamily="2" charset="-79"/>
                          <a:cs typeface="Amatic SC" panose="00000500000000000000" pitchFamily="2" charset="-79"/>
                        </a:rPr>
                        <a:t>Class charter and following the school behaviour policy including rewards and </a:t>
                      </a:r>
                      <a:r>
                        <a:rPr lang="en-US" sz="1000" b="1" baseline="0" dirty="0" err="1">
                          <a:solidFill>
                            <a:schemeClr val="tx1"/>
                          </a:solidFill>
                          <a:latin typeface="Amatic SC" panose="00000500000000000000" pitchFamily="2" charset="-79"/>
                          <a:cs typeface="Amatic SC" panose="00000500000000000000" pitchFamily="2" charset="-79"/>
                        </a:rPr>
                        <a:t>sacntions</a:t>
                      </a:r>
                      <a:r>
                        <a:rPr lang="en-US" sz="1000" b="1" baseline="0" dirty="0">
                          <a:solidFill>
                            <a:schemeClr val="tx1"/>
                          </a:solidFill>
                          <a:latin typeface="Amatic SC" panose="00000500000000000000" pitchFamily="2" charset="-79"/>
                          <a:cs typeface="Amatic SC" panose="00000500000000000000" pitchFamily="2" charset="-79"/>
                        </a:rPr>
                        <a:t>. </a:t>
                      </a:r>
                    </a:p>
                    <a:p>
                      <a:pPr algn="ctr"/>
                      <a:r>
                        <a:rPr lang="en-US" sz="1000" b="1" baseline="0" dirty="0">
                          <a:solidFill>
                            <a:schemeClr val="tx1"/>
                          </a:solidFill>
                          <a:latin typeface="Amatic SC" panose="00000500000000000000" pitchFamily="2" charset="-79"/>
                          <a:cs typeface="Amatic SC" panose="00000500000000000000" pitchFamily="2" charset="-79"/>
                        </a:rPr>
                        <a:t>Weekly celebrations linked to puzzle pieces. </a:t>
                      </a:r>
                      <a:endParaRPr lang="en-US" sz="10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u="sng" dirty="0">
                          <a:solidFill>
                            <a:schemeClr val="bg1">
                              <a:lumMod val="50000"/>
                            </a:schemeClr>
                          </a:solidFill>
                          <a:latin typeface="+mn-lt"/>
                          <a:cs typeface="Amatic SC" panose="00000500000000000000" pitchFamily="2" charset="-79"/>
                        </a:rPr>
                        <a:t>Being me in my world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u="none" dirty="0">
                          <a:solidFill>
                            <a:schemeClr val="bg1">
                              <a:lumMod val="50000"/>
                            </a:schemeClr>
                          </a:solidFill>
                          <a:latin typeface="+mn-lt"/>
                          <a:cs typeface="Amatic SC" panose="00000500000000000000" pitchFamily="2" charset="-79"/>
                        </a:rPr>
                        <a:t>6 pieces</a:t>
                      </a:r>
                      <a:r>
                        <a:rPr lang="en-US" sz="800" b="1" u="none" baseline="0" dirty="0">
                          <a:solidFill>
                            <a:schemeClr val="bg1">
                              <a:lumMod val="50000"/>
                            </a:schemeClr>
                          </a:solidFill>
                          <a:latin typeface="+mn-lt"/>
                          <a:cs typeface="Amatic SC" panose="00000500000000000000" pitchFamily="2" charset="-79"/>
                        </a:rPr>
                        <a:t>, including class assembly and 2 mindfulness sessions to introduce the children to calm me time, paws points and Jerrie the cat. </a:t>
                      </a:r>
                      <a:endParaRPr lang="en-US" sz="800" b="1" u="none" dirty="0">
                        <a:solidFill>
                          <a:schemeClr val="bg1">
                            <a:lumMod val="50000"/>
                          </a:schemeClr>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dirty="0">
                          <a:solidFill>
                            <a:schemeClr val="bg1">
                              <a:lumMod val="50000"/>
                            </a:schemeClr>
                          </a:solidFill>
                          <a:latin typeface="+mn-lt"/>
                          <a:cs typeface="Amatic SC" panose="00000500000000000000" pitchFamily="2" charset="-79"/>
                        </a:rPr>
                        <a:t>*I understand how it feels to belong and that we are similar and different. </a:t>
                      </a:r>
                      <a:r>
                        <a:rPr lang="en-GB" sz="800" b="0" i="1" dirty="0">
                          <a:solidFill>
                            <a:schemeClr val="bg1">
                              <a:lumMod val="50000"/>
                            </a:schemeClr>
                          </a:solidFill>
                          <a:latin typeface="+mn-lt"/>
                          <a:cs typeface="Amatic SC" panose="00000500000000000000" pitchFamily="2" charset="-79"/>
                        </a:rPr>
                        <a:t>Jigsaw </a:t>
                      </a:r>
                      <a:r>
                        <a:rPr lang="en-GB" sz="800" b="0" i="1" dirty="0" err="1">
                          <a:solidFill>
                            <a:schemeClr val="bg1">
                              <a:lumMod val="50000"/>
                            </a:schemeClr>
                          </a:solidFill>
                          <a:latin typeface="+mn-lt"/>
                          <a:cs typeface="Amatic SC" panose="00000500000000000000" pitchFamily="2" charset="-79"/>
                        </a:rPr>
                        <a:t>Jenie</a:t>
                      </a:r>
                      <a:r>
                        <a:rPr lang="en-GB" sz="800" b="0" i="1" dirty="0">
                          <a:solidFill>
                            <a:schemeClr val="bg1">
                              <a:lumMod val="50000"/>
                            </a:schemeClr>
                          </a:solidFill>
                          <a:latin typeface="+mn-lt"/>
                          <a:cs typeface="Amatic SC" panose="00000500000000000000" pitchFamily="2" charset="-79"/>
                        </a:rPr>
                        <a:t>,</a:t>
                      </a:r>
                      <a:r>
                        <a:rPr lang="en-GB" sz="800" b="0" i="1" baseline="0" dirty="0">
                          <a:solidFill>
                            <a:schemeClr val="bg1">
                              <a:lumMod val="50000"/>
                            </a:schemeClr>
                          </a:solidFill>
                          <a:latin typeface="+mn-lt"/>
                          <a:cs typeface="Amatic SC" panose="00000500000000000000" pitchFamily="2" charset="-79"/>
                        </a:rPr>
                        <a:t> favourite toys/why. </a:t>
                      </a:r>
                      <a:r>
                        <a:rPr lang="en-GB" sz="800" b="0" i="1" baseline="0" dirty="0" err="1">
                          <a:solidFill>
                            <a:schemeClr val="bg1">
                              <a:lumMod val="50000"/>
                            </a:schemeClr>
                          </a:solidFill>
                          <a:latin typeface="+mn-lt"/>
                          <a:cs typeface="Amatic SC" panose="00000500000000000000" pitchFamily="2" charset="-79"/>
                        </a:rPr>
                        <a:t>Opp</a:t>
                      </a:r>
                      <a:r>
                        <a:rPr lang="en-GB" sz="800" b="0" i="1" baseline="0" dirty="0">
                          <a:solidFill>
                            <a:schemeClr val="bg1">
                              <a:lumMod val="50000"/>
                            </a:schemeClr>
                          </a:solidFill>
                          <a:latin typeface="+mn-lt"/>
                          <a:cs typeface="Amatic SC" panose="00000500000000000000" pitchFamily="2" charset="-79"/>
                        </a:rPr>
                        <a:t> to play with the toys after session. Sticky labels for home – favourite toys. </a:t>
                      </a:r>
                      <a:endParaRPr lang="en-GB" sz="800" b="0" dirty="0">
                        <a:solidFill>
                          <a:schemeClr val="bg1">
                            <a:lumMod val="50000"/>
                          </a:schemeClr>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dirty="0">
                          <a:solidFill>
                            <a:schemeClr val="bg1">
                              <a:lumMod val="50000"/>
                            </a:schemeClr>
                          </a:solidFill>
                          <a:latin typeface="+mn-lt"/>
                          <a:cs typeface="Amatic SC" panose="00000500000000000000" pitchFamily="2" charset="-79"/>
                        </a:rPr>
                        <a:t>*I can start to recognise and manage my feelings. </a:t>
                      </a:r>
                      <a:r>
                        <a:rPr lang="en-GB" sz="800" b="0" i="1" dirty="0">
                          <a:solidFill>
                            <a:schemeClr val="bg1">
                              <a:lumMod val="50000"/>
                            </a:schemeClr>
                          </a:solidFill>
                          <a:latin typeface="+mn-lt"/>
                          <a:cs typeface="Amatic SC" panose="00000500000000000000" pitchFamily="2" charset="-79"/>
                        </a:rPr>
                        <a:t>Look</a:t>
                      </a:r>
                      <a:r>
                        <a:rPr lang="en-GB" sz="800" b="0" i="1" baseline="0" dirty="0">
                          <a:solidFill>
                            <a:schemeClr val="bg1">
                              <a:lumMod val="50000"/>
                            </a:schemeClr>
                          </a:solidFill>
                          <a:latin typeface="+mn-lt"/>
                          <a:cs typeface="Amatic SC" panose="00000500000000000000" pitchFamily="2" charset="-79"/>
                        </a:rPr>
                        <a:t> at/ discuss different emotions. Explore expressions. Photos of best smiles. </a:t>
                      </a:r>
                      <a:endParaRPr lang="en-GB" sz="800" b="0" dirty="0">
                        <a:solidFill>
                          <a:schemeClr val="bg1">
                            <a:lumMod val="50000"/>
                          </a:schemeClr>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dirty="0">
                          <a:solidFill>
                            <a:schemeClr val="bg1">
                              <a:lumMod val="50000"/>
                            </a:schemeClr>
                          </a:solidFill>
                          <a:latin typeface="+mn-lt"/>
                          <a:cs typeface="Amatic SC" panose="00000500000000000000" pitchFamily="2" charset="-79"/>
                        </a:rPr>
                        <a:t>*I enjoy working with others to make school a good place to be.</a:t>
                      </a:r>
                      <a:r>
                        <a:rPr lang="en-GB" sz="800" b="0" baseline="0" dirty="0">
                          <a:solidFill>
                            <a:schemeClr val="bg1">
                              <a:lumMod val="50000"/>
                            </a:schemeClr>
                          </a:solidFill>
                          <a:latin typeface="+mn-lt"/>
                          <a:cs typeface="Amatic SC" panose="00000500000000000000" pitchFamily="2" charset="-79"/>
                        </a:rPr>
                        <a:t> </a:t>
                      </a:r>
                      <a:r>
                        <a:rPr lang="en-GB" sz="800" b="0" dirty="0">
                          <a:solidFill>
                            <a:schemeClr val="bg1">
                              <a:lumMod val="50000"/>
                            </a:schemeClr>
                          </a:solidFill>
                          <a:latin typeface="+mn-lt"/>
                          <a:cs typeface="Amatic SC" panose="00000500000000000000" pitchFamily="2" charset="-79"/>
                        </a:rPr>
                        <a:t>Role play, discuss problems and solutions.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dirty="0">
                          <a:solidFill>
                            <a:schemeClr val="bg1">
                              <a:lumMod val="50000"/>
                            </a:schemeClr>
                          </a:solidFill>
                          <a:latin typeface="+mn-lt"/>
                          <a:cs typeface="Amatic SC" panose="00000500000000000000" pitchFamily="2" charset="-79"/>
                        </a:rPr>
                        <a:t>*I understand why it is good to be kind and use gentle hands. </a:t>
                      </a:r>
                      <a:r>
                        <a:rPr lang="en-GB" sz="800" b="0" i="1" dirty="0">
                          <a:solidFill>
                            <a:schemeClr val="bg1">
                              <a:lumMod val="50000"/>
                            </a:schemeClr>
                          </a:solidFill>
                          <a:latin typeface="+mn-lt"/>
                          <a:cs typeface="Amatic SC" panose="00000500000000000000" pitchFamily="2" charset="-79"/>
                        </a:rPr>
                        <a:t>Hands</a:t>
                      </a:r>
                      <a:r>
                        <a:rPr lang="en-GB" sz="800" b="0" i="1" baseline="0" dirty="0">
                          <a:solidFill>
                            <a:schemeClr val="bg1">
                              <a:lumMod val="50000"/>
                            </a:schemeClr>
                          </a:solidFill>
                          <a:latin typeface="+mn-lt"/>
                          <a:cs typeface="Amatic SC" panose="00000500000000000000" pitchFamily="2" charset="-79"/>
                        </a:rPr>
                        <a:t> are not for hitting. Kind hand </a:t>
                      </a:r>
                      <a:r>
                        <a:rPr lang="en-GB" sz="800" b="0" i="1" baseline="0" dirty="0" err="1">
                          <a:solidFill>
                            <a:schemeClr val="bg1">
                              <a:lumMod val="50000"/>
                            </a:schemeClr>
                          </a:solidFill>
                          <a:latin typeface="+mn-lt"/>
                          <a:cs typeface="Amatic SC" panose="00000500000000000000" pitchFamily="2" charset="-79"/>
                        </a:rPr>
                        <a:t>eg’s</a:t>
                      </a:r>
                      <a:r>
                        <a:rPr lang="en-GB" sz="800" b="0" i="1" baseline="0" dirty="0">
                          <a:solidFill>
                            <a:schemeClr val="bg1">
                              <a:lumMod val="50000"/>
                            </a:schemeClr>
                          </a:solidFill>
                          <a:latin typeface="+mn-lt"/>
                          <a:cs typeface="Amatic SC" panose="00000500000000000000" pitchFamily="2" charset="-79"/>
                        </a:rPr>
                        <a:t>. </a:t>
                      </a:r>
                      <a:endParaRPr lang="en-GB" sz="800" b="0" i="1" dirty="0">
                        <a:solidFill>
                          <a:schemeClr val="bg1">
                            <a:lumMod val="50000"/>
                          </a:schemeClr>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dirty="0">
                          <a:solidFill>
                            <a:schemeClr val="bg1">
                              <a:lumMod val="50000"/>
                            </a:schemeClr>
                          </a:solidFill>
                          <a:latin typeface="+mn-lt"/>
                          <a:cs typeface="Amatic SC" panose="00000500000000000000" pitchFamily="2" charset="-79"/>
                        </a:rPr>
                        <a:t>*I am starting to understand children’s rights and this means we should all be allowed to learn and play. </a:t>
                      </a:r>
                      <a:r>
                        <a:rPr lang="en-GB" sz="800" b="0" i="1" dirty="0">
                          <a:solidFill>
                            <a:schemeClr val="bg1">
                              <a:lumMod val="50000"/>
                            </a:schemeClr>
                          </a:solidFill>
                          <a:latin typeface="+mn-lt"/>
                          <a:cs typeface="Amatic SC" panose="00000500000000000000" pitchFamily="2" charset="-79"/>
                        </a:rPr>
                        <a:t>Rights and school rules. Making own healthy</a:t>
                      </a:r>
                      <a:r>
                        <a:rPr lang="en-GB" sz="800" b="0" i="1" baseline="0" dirty="0">
                          <a:solidFill>
                            <a:schemeClr val="bg1">
                              <a:lumMod val="50000"/>
                            </a:schemeClr>
                          </a:solidFill>
                          <a:latin typeface="+mn-lt"/>
                          <a:cs typeface="Amatic SC" panose="00000500000000000000" pitchFamily="2" charset="-79"/>
                        </a:rPr>
                        <a:t> snacks. </a:t>
                      </a:r>
                      <a:endParaRPr lang="en-GB" sz="800" b="0" dirty="0">
                        <a:solidFill>
                          <a:schemeClr val="bg1">
                            <a:lumMod val="50000"/>
                          </a:schemeClr>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dirty="0">
                          <a:solidFill>
                            <a:schemeClr val="bg1">
                              <a:lumMod val="50000"/>
                            </a:schemeClr>
                          </a:solidFill>
                          <a:latin typeface="+mn-lt"/>
                          <a:cs typeface="Amatic SC" panose="00000500000000000000" pitchFamily="2" charset="-79"/>
                        </a:rPr>
                        <a:t>*I am learning what being responsible means.  Being in charge of toys, resources in the classroom.</a:t>
                      </a:r>
                      <a:endParaRPr lang="en-US" sz="16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u="sng" dirty="0">
                          <a:solidFill>
                            <a:schemeClr val="tx1"/>
                          </a:solidFill>
                          <a:latin typeface="+mn-lt"/>
                          <a:cs typeface="Amatic SC" panose="00000500000000000000" pitchFamily="2" charset="-79"/>
                        </a:rPr>
                        <a:t>Celebrating difference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u="none" dirty="0">
                          <a:solidFill>
                            <a:schemeClr val="tx1"/>
                          </a:solidFill>
                          <a:latin typeface="+mn-lt"/>
                          <a:cs typeface="Amatic SC" panose="00000500000000000000" pitchFamily="2" charset="-79"/>
                        </a:rPr>
                        <a:t>*I can identify something I am good at and understand everyone is good at different things. </a:t>
                      </a:r>
                      <a:r>
                        <a:rPr lang="en-GB" sz="800" i="1" u="none" dirty="0">
                          <a:solidFill>
                            <a:schemeClr val="tx1"/>
                          </a:solidFill>
                          <a:latin typeface="+mn-lt"/>
                          <a:cs typeface="Amatic SC" panose="00000500000000000000" pitchFamily="2" charset="-79"/>
                        </a:rPr>
                        <a:t>Explore what we</a:t>
                      </a:r>
                      <a:r>
                        <a:rPr lang="en-GB" sz="800" i="1" u="none" baseline="0" dirty="0">
                          <a:solidFill>
                            <a:schemeClr val="tx1"/>
                          </a:solidFill>
                          <a:latin typeface="+mn-lt"/>
                          <a:cs typeface="Amatic SC" panose="00000500000000000000" pitchFamily="2" charset="-79"/>
                        </a:rPr>
                        <a:t> are good at home/school.</a:t>
                      </a:r>
                      <a:endParaRPr lang="en-GB" sz="800" u="none" dirty="0">
                        <a:solidFill>
                          <a:schemeClr val="tx1"/>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u="none" dirty="0">
                          <a:solidFill>
                            <a:schemeClr val="tx1"/>
                          </a:solidFill>
                          <a:latin typeface="+mn-lt"/>
                          <a:cs typeface="Amatic SC" panose="00000500000000000000" pitchFamily="2" charset="-79"/>
                        </a:rPr>
                        <a:t>*I understand that being different makes us all special. </a:t>
                      </a:r>
                      <a:r>
                        <a:rPr lang="en-GB" sz="800" i="1" u="none" dirty="0">
                          <a:solidFill>
                            <a:schemeClr val="tx1"/>
                          </a:solidFill>
                          <a:latin typeface="+mn-lt"/>
                          <a:cs typeface="Amatic SC" panose="00000500000000000000" pitchFamily="2" charset="-79"/>
                        </a:rPr>
                        <a:t>I’m special paperchain. Naked</a:t>
                      </a:r>
                      <a:r>
                        <a:rPr lang="en-GB" sz="800" i="1" u="none" baseline="0" dirty="0">
                          <a:solidFill>
                            <a:schemeClr val="tx1"/>
                          </a:solidFill>
                          <a:latin typeface="+mn-lt"/>
                          <a:cs typeface="Amatic SC" panose="00000500000000000000" pitchFamily="2" charset="-79"/>
                        </a:rPr>
                        <a:t> Trevor book.</a:t>
                      </a:r>
                      <a:endParaRPr lang="en-GB" sz="800" u="none" dirty="0">
                        <a:solidFill>
                          <a:schemeClr val="tx1"/>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u="none" dirty="0">
                          <a:solidFill>
                            <a:schemeClr val="tx1"/>
                          </a:solidFill>
                          <a:latin typeface="+mn-lt"/>
                          <a:cs typeface="Amatic SC" panose="00000500000000000000" pitchFamily="2" charset="-79"/>
                        </a:rPr>
                        <a:t>*I know we are all different but the same in some ways. </a:t>
                      </a:r>
                      <a:r>
                        <a:rPr lang="en-GB" sz="800" i="1" u="none" dirty="0">
                          <a:solidFill>
                            <a:schemeClr val="tx1"/>
                          </a:solidFill>
                          <a:latin typeface="+mn-lt"/>
                          <a:cs typeface="Amatic SC" panose="00000500000000000000" pitchFamily="2" charset="-79"/>
                        </a:rPr>
                        <a:t>Role play families,</a:t>
                      </a:r>
                      <a:r>
                        <a:rPr lang="en-GB" sz="800" i="1" u="none" baseline="0" dirty="0">
                          <a:solidFill>
                            <a:schemeClr val="tx1"/>
                          </a:solidFill>
                          <a:latin typeface="+mn-lt"/>
                          <a:cs typeface="Amatic SC" panose="00000500000000000000" pitchFamily="2" charset="-79"/>
                        </a:rPr>
                        <a:t> images </a:t>
                      </a:r>
                      <a:r>
                        <a:rPr lang="en-GB" sz="800" i="1" u="none" dirty="0">
                          <a:solidFill>
                            <a:schemeClr val="tx1"/>
                          </a:solidFill>
                          <a:latin typeface="+mn-lt"/>
                          <a:cs typeface="Amatic SC" panose="00000500000000000000" pitchFamily="2" charset="-79"/>
                        </a:rPr>
                        <a:t>of diff families. The family book</a:t>
                      </a:r>
                      <a:r>
                        <a:rPr lang="en-GB" sz="800" i="1" u="none" baseline="0" dirty="0">
                          <a:solidFill>
                            <a:schemeClr val="tx1"/>
                          </a:solidFill>
                          <a:latin typeface="+mn-lt"/>
                          <a:cs typeface="Amatic SC" panose="00000500000000000000" pitchFamily="2" charset="-79"/>
                        </a:rPr>
                        <a:t> – Make our own. </a:t>
                      </a:r>
                      <a:endParaRPr lang="en-GB" sz="800" u="none" dirty="0">
                        <a:solidFill>
                          <a:schemeClr val="tx1"/>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u="none" dirty="0">
                          <a:solidFill>
                            <a:schemeClr val="tx1"/>
                          </a:solidFill>
                          <a:latin typeface="+mn-lt"/>
                          <a:cs typeface="Amatic SC" panose="00000500000000000000" pitchFamily="2" charset="-79"/>
                        </a:rPr>
                        <a:t>*I can tell you why I think my home is special to me. </a:t>
                      </a:r>
                      <a:r>
                        <a:rPr lang="en-GB" sz="800" i="1" u="none" dirty="0">
                          <a:solidFill>
                            <a:schemeClr val="tx1"/>
                          </a:solidFill>
                          <a:latin typeface="+mn-lt"/>
                          <a:cs typeface="Amatic SC" panose="00000500000000000000" pitchFamily="2" charset="-79"/>
                        </a:rPr>
                        <a:t>Our homes</a:t>
                      </a:r>
                      <a:r>
                        <a:rPr lang="en-GB" sz="800" i="1" u="none" baseline="0" dirty="0">
                          <a:solidFill>
                            <a:schemeClr val="tx1"/>
                          </a:solidFill>
                          <a:latin typeface="+mn-lt"/>
                          <a:cs typeface="Amatic SC" panose="00000500000000000000" pitchFamily="2" charset="-79"/>
                        </a:rPr>
                        <a:t> – how are they unique? Build diff houses for teddies etc. </a:t>
                      </a:r>
                      <a:endParaRPr lang="en-GB" sz="800" u="none" dirty="0">
                        <a:solidFill>
                          <a:schemeClr val="tx1"/>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u="none" dirty="0">
                          <a:solidFill>
                            <a:schemeClr val="tx1"/>
                          </a:solidFill>
                          <a:latin typeface="+mn-lt"/>
                          <a:cs typeface="Amatic SC" panose="00000500000000000000" pitchFamily="2" charset="-79"/>
                        </a:rPr>
                        <a:t>*I can tell you how to be a kind friend. </a:t>
                      </a:r>
                      <a:r>
                        <a:rPr lang="en-GB" sz="800" i="1" u="none" dirty="0">
                          <a:solidFill>
                            <a:schemeClr val="tx1"/>
                          </a:solidFill>
                          <a:latin typeface="+mn-lt"/>
                          <a:cs typeface="Amatic SC" panose="00000500000000000000" pitchFamily="2" charset="-79"/>
                        </a:rPr>
                        <a:t>Explore friendships,</a:t>
                      </a:r>
                      <a:r>
                        <a:rPr lang="en-GB" sz="800" i="1" u="none" baseline="0" dirty="0">
                          <a:solidFill>
                            <a:schemeClr val="tx1"/>
                          </a:solidFill>
                          <a:latin typeface="+mn-lt"/>
                          <a:cs typeface="Amatic SC" panose="00000500000000000000" pitchFamily="2" charset="-79"/>
                        </a:rPr>
                        <a:t> what to do if your friend is away. Friends at school and outside of school. What makes a good friend. </a:t>
                      </a:r>
                      <a:endParaRPr lang="en-GB" sz="800" u="none" dirty="0">
                        <a:solidFill>
                          <a:schemeClr val="tx1"/>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u="none" dirty="0">
                          <a:solidFill>
                            <a:schemeClr val="tx1"/>
                          </a:solidFill>
                          <a:latin typeface="+mn-lt"/>
                          <a:cs typeface="Amatic SC" panose="00000500000000000000" pitchFamily="2" charset="-79"/>
                        </a:rPr>
                        <a:t>*</a:t>
                      </a:r>
                      <a:r>
                        <a:rPr lang="en-GB" sz="800" b="0" i="0" u="none" strike="noStrike" kern="1200" baseline="0" dirty="0">
                          <a:solidFill>
                            <a:schemeClr val="dk1"/>
                          </a:solidFill>
                          <a:latin typeface="+mn-lt"/>
                          <a:ea typeface="+mn-ea"/>
                          <a:cs typeface="+mn-cs"/>
                        </a:rPr>
                        <a:t>I know which words to use to stand up for myself when someone says or does something unkind. </a:t>
                      </a:r>
                      <a:r>
                        <a:rPr lang="en-GB" sz="800" b="0" i="1" u="none" strike="noStrike" kern="1200" baseline="0" dirty="0">
                          <a:solidFill>
                            <a:schemeClr val="dk1"/>
                          </a:solidFill>
                          <a:latin typeface="+mn-lt"/>
                          <a:ea typeface="+mn-ea"/>
                          <a:cs typeface="+mn-cs"/>
                        </a:rPr>
                        <a:t>Role play different situations, promote use of language such as please don’t do that  I don’t like it. </a:t>
                      </a:r>
                      <a:endParaRPr lang="en-GB" sz="800" b="0" i="0" u="none" strike="noStrike" kern="1200" baseline="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i="0" u="none" strike="noStrike" kern="1200" baseline="0" dirty="0">
                          <a:solidFill>
                            <a:schemeClr val="dk1"/>
                          </a:solidFill>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u="none"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900" u="sng" dirty="0"/>
                        <a:t>Dreams and</a:t>
                      </a:r>
                      <a:r>
                        <a:rPr lang="en-US" sz="900" u="sng" baseline="0" dirty="0"/>
                        <a:t> Goals</a:t>
                      </a:r>
                    </a:p>
                    <a:p>
                      <a:pPr algn="l"/>
                      <a:r>
                        <a:rPr lang="en-GB" sz="900" dirty="0">
                          <a:solidFill>
                            <a:schemeClr val="bg1">
                              <a:lumMod val="50000"/>
                            </a:schemeClr>
                          </a:solidFill>
                          <a:latin typeface="+mn-lt"/>
                          <a:cs typeface="Amatic SC" panose="00000500000000000000" pitchFamily="2" charset="-79"/>
                        </a:rPr>
                        <a:t>*I understand that if I persevere I can tackle challenges. </a:t>
                      </a:r>
                      <a:r>
                        <a:rPr lang="en-GB" sz="900" i="1" dirty="0">
                          <a:solidFill>
                            <a:schemeClr val="bg1">
                              <a:lumMod val="50000"/>
                            </a:schemeClr>
                          </a:solidFill>
                          <a:latin typeface="+mn-lt"/>
                          <a:cs typeface="Amatic SC" panose="00000500000000000000" pitchFamily="2" charset="-79"/>
                        </a:rPr>
                        <a:t>Different challenges</a:t>
                      </a:r>
                      <a:r>
                        <a:rPr lang="en-GB" sz="900" i="1" baseline="0" dirty="0">
                          <a:solidFill>
                            <a:schemeClr val="bg1">
                              <a:lumMod val="50000"/>
                            </a:schemeClr>
                          </a:solidFill>
                          <a:latin typeface="+mn-lt"/>
                          <a:cs typeface="Amatic SC" panose="00000500000000000000" pitchFamily="2" charset="-79"/>
                        </a:rPr>
                        <a:t> to tackle – PE, motor, home/school.</a:t>
                      </a:r>
                      <a:endParaRPr lang="en-GB" sz="900" dirty="0">
                        <a:solidFill>
                          <a:schemeClr val="bg1">
                            <a:lumMod val="50000"/>
                          </a:schemeClr>
                        </a:solidFill>
                        <a:latin typeface="+mn-lt"/>
                        <a:cs typeface="Amatic SC" panose="00000500000000000000" pitchFamily="2" charset="-79"/>
                      </a:endParaRPr>
                    </a:p>
                    <a:p>
                      <a:pPr algn="l"/>
                      <a:r>
                        <a:rPr lang="en-GB" sz="900" dirty="0">
                          <a:solidFill>
                            <a:schemeClr val="bg1">
                              <a:lumMod val="50000"/>
                            </a:schemeClr>
                          </a:solidFill>
                          <a:latin typeface="+mn-lt"/>
                          <a:cs typeface="Amatic SC" panose="00000500000000000000" pitchFamily="2" charset="-79"/>
                        </a:rPr>
                        <a:t>*I can tell you about a time I didn’t give up until I achieved my goal. </a:t>
                      </a:r>
                      <a:r>
                        <a:rPr lang="en-GB" sz="900" i="1" dirty="0">
                          <a:solidFill>
                            <a:schemeClr val="bg1">
                              <a:lumMod val="50000"/>
                            </a:schemeClr>
                          </a:solidFill>
                          <a:latin typeface="+mn-lt"/>
                          <a:cs typeface="Amatic SC" panose="00000500000000000000" pitchFamily="2" charset="-79"/>
                        </a:rPr>
                        <a:t>Challenges that be overcome. Wow moments.</a:t>
                      </a:r>
                      <a:r>
                        <a:rPr lang="en-GB" sz="900" i="1" baseline="0" dirty="0">
                          <a:solidFill>
                            <a:schemeClr val="bg1">
                              <a:lumMod val="50000"/>
                            </a:schemeClr>
                          </a:solidFill>
                          <a:latin typeface="+mn-lt"/>
                          <a:cs typeface="Amatic SC" panose="00000500000000000000" pitchFamily="2" charset="-79"/>
                        </a:rPr>
                        <a:t> </a:t>
                      </a:r>
                      <a:endParaRPr lang="en-GB" sz="900" i="1" dirty="0">
                        <a:solidFill>
                          <a:schemeClr val="bg1">
                            <a:lumMod val="50000"/>
                          </a:schemeClr>
                        </a:solidFill>
                        <a:latin typeface="+mn-lt"/>
                        <a:cs typeface="Amatic SC" panose="00000500000000000000" pitchFamily="2" charset="-79"/>
                      </a:endParaRPr>
                    </a:p>
                    <a:p>
                      <a:pPr algn="l"/>
                      <a:r>
                        <a:rPr lang="en-GB" sz="900" dirty="0">
                          <a:solidFill>
                            <a:schemeClr val="bg1">
                              <a:lumMod val="50000"/>
                            </a:schemeClr>
                          </a:solidFill>
                          <a:latin typeface="+mn-lt"/>
                          <a:cs typeface="Amatic SC" panose="00000500000000000000" pitchFamily="2" charset="-79"/>
                        </a:rPr>
                        <a:t>*I can set a goal and work towards it. Create</a:t>
                      </a:r>
                      <a:r>
                        <a:rPr lang="en-GB" sz="900" baseline="0" dirty="0">
                          <a:solidFill>
                            <a:schemeClr val="bg1">
                              <a:lumMod val="50000"/>
                            </a:schemeClr>
                          </a:solidFill>
                          <a:latin typeface="+mn-lt"/>
                          <a:cs typeface="Amatic SC" panose="00000500000000000000" pitchFamily="2" charset="-79"/>
                        </a:rPr>
                        <a:t> goals and plan activities to support reaching them. </a:t>
                      </a:r>
                      <a:endParaRPr lang="en-GB" sz="900" dirty="0">
                        <a:solidFill>
                          <a:schemeClr val="bg1">
                            <a:lumMod val="50000"/>
                          </a:schemeClr>
                        </a:solidFill>
                        <a:latin typeface="+mn-lt"/>
                        <a:cs typeface="Amatic SC" panose="00000500000000000000" pitchFamily="2" charset="-79"/>
                      </a:endParaRPr>
                    </a:p>
                    <a:p>
                      <a:pPr algn="l"/>
                      <a:r>
                        <a:rPr lang="en-GB" sz="900" dirty="0">
                          <a:solidFill>
                            <a:schemeClr val="bg1">
                              <a:lumMod val="50000"/>
                            </a:schemeClr>
                          </a:solidFill>
                          <a:latin typeface="+mn-lt"/>
                          <a:cs typeface="Amatic SC" panose="00000500000000000000" pitchFamily="2" charset="-79"/>
                        </a:rPr>
                        <a:t>*I can use kind words to encourage people.</a:t>
                      </a:r>
                      <a:r>
                        <a:rPr lang="en-GB" sz="900" baseline="0" dirty="0">
                          <a:solidFill>
                            <a:schemeClr val="bg1">
                              <a:lumMod val="50000"/>
                            </a:schemeClr>
                          </a:solidFill>
                          <a:latin typeface="+mn-lt"/>
                          <a:cs typeface="Amatic SC" panose="00000500000000000000" pitchFamily="2" charset="-79"/>
                        </a:rPr>
                        <a:t> Saying good things to our friends and helping them with our skills. </a:t>
                      </a:r>
                      <a:endParaRPr lang="en-GB" sz="900" dirty="0">
                        <a:solidFill>
                          <a:schemeClr val="bg1">
                            <a:lumMod val="50000"/>
                          </a:schemeClr>
                        </a:solidFill>
                        <a:latin typeface="+mn-lt"/>
                        <a:cs typeface="Amatic SC" panose="00000500000000000000" pitchFamily="2" charset="-79"/>
                      </a:endParaRPr>
                    </a:p>
                    <a:p>
                      <a:pPr algn="l"/>
                      <a:r>
                        <a:rPr lang="en-GB" sz="900" dirty="0">
                          <a:solidFill>
                            <a:schemeClr val="bg1">
                              <a:lumMod val="50000"/>
                            </a:schemeClr>
                          </a:solidFill>
                          <a:latin typeface="+mn-lt"/>
                          <a:cs typeface="Amatic SC" panose="00000500000000000000" pitchFamily="2" charset="-79"/>
                        </a:rPr>
                        <a:t>*I understand the link between what I learn now and the job I might like to do when I’m older. Rocket</a:t>
                      </a:r>
                      <a:r>
                        <a:rPr lang="en-GB" sz="900" baseline="0" dirty="0">
                          <a:solidFill>
                            <a:schemeClr val="bg1">
                              <a:lumMod val="50000"/>
                            </a:schemeClr>
                          </a:solidFill>
                          <a:latin typeface="+mn-lt"/>
                          <a:cs typeface="Amatic SC" panose="00000500000000000000" pitchFamily="2" charset="-79"/>
                        </a:rPr>
                        <a:t> role play, show/tell jobs, job role play. </a:t>
                      </a:r>
                      <a:endParaRPr lang="en-GB" sz="900" dirty="0">
                        <a:solidFill>
                          <a:schemeClr val="bg1">
                            <a:lumMod val="50000"/>
                          </a:schemeClr>
                        </a:solidFill>
                        <a:latin typeface="+mn-lt"/>
                        <a:cs typeface="Amatic SC" panose="00000500000000000000" pitchFamily="2" charset="-79"/>
                      </a:endParaRPr>
                    </a:p>
                    <a:p>
                      <a:pPr algn="l"/>
                      <a:r>
                        <a:rPr lang="en-GB" sz="900" dirty="0">
                          <a:solidFill>
                            <a:schemeClr val="bg1">
                              <a:lumMod val="50000"/>
                            </a:schemeClr>
                          </a:solidFill>
                          <a:latin typeface="+mn-lt"/>
                          <a:cs typeface="Amatic SC" panose="00000500000000000000" pitchFamily="2" charset="-79"/>
                        </a:rPr>
                        <a:t>*I can say how I feel when I achieve a goal and know what it means to feel proud</a:t>
                      </a:r>
                      <a:r>
                        <a:rPr lang="en-GB" sz="900" i="1" dirty="0">
                          <a:solidFill>
                            <a:schemeClr val="bg1">
                              <a:lumMod val="50000"/>
                            </a:schemeClr>
                          </a:solidFill>
                          <a:latin typeface="+mn-lt"/>
                          <a:cs typeface="Amatic SC" panose="00000500000000000000" pitchFamily="2" charset="-79"/>
                        </a:rPr>
                        <a:t>.  Proud</a:t>
                      </a:r>
                      <a:r>
                        <a:rPr lang="en-GB" sz="900" i="1" baseline="0" dirty="0">
                          <a:solidFill>
                            <a:schemeClr val="bg1">
                              <a:lumMod val="50000"/>
                            </a:schemeClr>
                          </a:solidFill>
                          <a:latin typeface="+mn-lt"/>
                          <a:cs typeface="Amatic SC" panose="00000500000000000000" pitchFamily="2" charset="-79"/>
                        </a:rPr>
                        <a:t> footprints for  what they have achieved this term. </a:t>
                      </a:r>
                      <a:endParaRPr lang="en-GB" sz="900" i="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u="sng" dirty="0">
                          <a:solidFill>
                            <a:schemeClr val="bg1">
                              <a:lumMod val="50000"/>
                            </a:schemeClr>
                          </a:solidFill>
                          <a:latin typeface="+mn-lt"/>
                          <a:cs typeface="Amatic SC" panose="00000500000000000000" pitchFamily="2" charset="-79"/>
                        </a:rPr>
                        <a:t>Healthy Me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u="none" dirty="0">
                          <a:solidFill>
                            <a:schemeClr val="bg1">
                              <a:lumMod val="50000"/>
                            </a:schemeClr>
                          </a:solidFill>
                          <a:latin typeface="+mn-lt"/>
                          <a:cs typeface="Amatic SC" panose="00000500000000000000" pitchFamily="2" charset="-79"/>
                        </a:rPr>
                        <a:t>*I understand that I need to exercise to keep my body healthy. </a:t>
                      </a:r>
                      <a:r>
                        <a:rPr lang="en-GB" sz="800" i="1" u="none" dirty="0">
                          <a:solidFill>
                            <a:schemeClr val="bg1">
                              <a:lumMod val="50000"/>
                            </a:schemeClr>
                          </a:solidFill>
                          <a:latin typeface="+mn-lt"/>
                          <a:cs typeface="Amatic SC" panose="00000500000000000000" pitchFamily="2" charset="-79"/>
                        </a:rPr>
                        <a:t>Activity colourings to cut out. Timed sports exercises.</a:t>
                      </a:r>
                      <a:r>
                        <a:rPr lang="en-GB" sz="800" i="1" u="none" baseline="0" dirty="0">
                          <a:solidFill>
                            <a:schemeClr val="bg1">
                              <a:lumMod val="50000"/>
                            </a:schemeClr>
                          </a:solidFill>
                          <a:latin typeface="+mn-lt"/>
                          <a:cs typeface="Amatic SC" panose="00000500000000000000" pitchFamily="2" charset="-79"/>
                        </a:rPr>
                        <a:t> </a:t>
                      </a:r>
                      <a:endParaRPr lang="en-GB" sz="800" u="none" dirty="0">
                        <a:solidFill>
                          <a:schemeClr val="bg1">
                            <a:lumMod val="50000"/>
                          </a:schemeClr>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u="none" dirty="0">
                          <a:solidFill>
                            <a:schemeClr val="bg1">
                              <a:lumMod val="50000"/>
                            </a:schemeClr>
                          </a:solidFill>
                          <a:latin typeface="+mn-lt"/>
                          <a:cs typeface="Amatic SC" panose="00000500000000000000" pitchFamily="2" charset="-79"/>
                        </a:rPr>
                        <a:t>*I understand how moving and resting are good for my body. </a:t>
                      </a:r>
                      <a:r>
                        <a:rPr lang="en-GB" sz="800" i="1" u="none" dirty="0">
                          <a:solidFill>
                            <a:schemeClr val="bg1">
                              <a:lumMod val="50000"/>
                            </a:schemeClr>
                          </a:solidFill>
                          <a:latin typeface="+mn-lt"/>
                          <a:cs typeface="Amatic SC" panose="00000500000000000000" pitchFamily="2" charset="-79"/>
                        </a:rPr>
                        <a:t>Active play, team</a:t>
                      </a:r>
                      <a:r>
                        <a:rPr lang="en-GB" sz="800" i="1" u="none" baseline="0" dirty="0">
                          <a:solidFill>
                            <a:schemeClr val="bg1">
                              <a:lumMod val="50000"/>
                            </a:schemeClr>
                          </a:solidFill>
                          <a:latin typeface="+mn-lt"/>
                          <a:cs typeface="Amatic SC" panose="00000500000000000000" pitchFamily="2" charset="-79"/>
                        </a:rPr>
                        <a:t> games. </a:t>
                      </a:r>
                      <a:endParaRPr lang="en-GB" sz="800" u="none" dirty="0">
                        <a:solidFill>
                          <a:schemeClr val="bg1">
                            <a:lumMod val="50000"/>
                          </a:schemeClr>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u="none" dirty="0">
                          <a:solidFill>
                            <a:schemeClr val="bg1">
                              <a:lumMod val="50000"/>
                            </a:schemeClr>
                          </a:solidFill>
                          <a:latin typeface="+mn-lt"/>
                          <a:cs typeface="Amatic SC" panose="00000500000000000000" pitchFamily="2" charset="-79"/>
                        </a:rPr>
                        <a:t>*I know which foods are healthy and not so healthy and can make healthy eating choices. </a:t>
                      </a:r>
                      <a:r>
                        <a:rPr lang="en-GB" sz="800" i="1" u="none" dirty="0">
                          <a:solidFill>
                            <a:schemeClr val="bg1">
                              <a:lumMod val="50000"/>
                            </a:schemeClr>
                          </a:solidFill>
                          <a:latin typeface="+mn-lt"/>
                          <a:cs typeface="Amatic SC" panose="00000500000000000000" pitchFamily="2" charset="-79"/>
                        </a:rPr>
                        <a:t>Role play food area. Make fruit kebabs.</a:t>
                      </a:r>
                      <a:r>
                        <a:rPr lang="en-GB" sz="800" i="1" u="none" baseline="0" dirty="0">
                          <a:solidFill>
                            <a:schemeClr val="bg1">
                              <a:lumMod val="50000"/>
                            </a:schemeClr>
                          </a:solidFill>
                          <a:latin typeface="+mn-lt"/>
                          <a:cs typeface="Amatic SC" panose="00000500000000000000" pitchFamily="2" charset="-79"/>
                        </a:rPr>
                        <a:t> Discuss favourite foods. Link with home – promote healthy choices. </a:t>
                      </a:r>
                      <a:endParaRPr lang="en-GB" sz="800" u="none" dirty="0">
                        <a:solidFill>
                          <a:schemeClr val="bg1">
                            <a:lumMod val="50000"/>
                          </a:schemeClr>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u="none" dirty="0">
                          <a:solidFill>
                            <a:schemeClr val="bg1">
                              <a:lumMod val="50000"/>
                            </a:schemeClr>
                          </a:solidFill>
                          <a:latin typeface="+mn-lt"/>
                          <a:cs typeface="Amatic SC" panose="00000500000000000000" pitchFamily="2" charset="-79"/>
                        </a:rPr>
                        <a:t>*I know how to help myself go to sleep and understand why sleep is good for me. </a:t>
                      </a:r>
                      <a:r>
                        <a:rPr lang="en-GB" sz="800" i="1" u="none" dirty="0">
                          <a:solidFill>
                            <a:schemeClr val="bg1">
                              <a:lumMod val="50000"/>
                            </a:schemeClr>
                          </a:solidFill>
                          <a:latin typeface="+mn-lt"/>
                          <a:cs typeface="Amatic SC" panose="00000500000000000000" pitchFamily="2" charset="-79"/>
                        </a:rPr>
                        <a:t>Teddies, cushions</a:t>
                      </a:r>
                      <a:r>
                        <a:rPr lang="en-GB" sz="800" i="1" u="none" baseline="0" dirty="0">
                          <a:solidFill>
                            <a:schemeClr val="bg1">
                              <a:lumMod val="50000"/>
                            </a:schemeClr>
                          </a:solidFill>
                          <a:latin typeface="+mn-lt"/>
                          <a:cs typeface="Amatic SC" panose="00000500000000000000" pitchFamily="2" charset="-79"/>
                        </a:rPr>
                        <a:t> and blankets to role ply bedtime. Draw label bed time routine. </a:t>
                      </a:r>
                      <a:endParaRPr lang="en-GB" sz="800" u="none" dirty="0">
                        <a:solidFill>
                          <a:schemeClr val="bg1">
                            <a:lumMod val="50000"/>
                          </a:schemeClr>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u="none" dirty="0">
                          <a:solidFill>
                            <a:schemeClr val="bg1">
                              <a:lumMod val="50000"/>
                            </a:schemeClr>
                          </a:solidFill>
                          <a:latin typeface="+mn-lt"/>
                          <a:cs typeface="Amatic SC" panose="00000500000000000000" pitchFamily="2" charset="-79"/>
                        </a:rPr>
                        <a:t>*I can wash my hands thoroughly and understand why this is important especially before I eat and after I go to the toilet. </a:t>
                      </a:r>
                      <a:r>
                        <a:rPr lang="en-GB" sz="800" i="1" u="none" dirty="0">
                          <a:solidFill>
                            <a:schemeClr val="bg1">
                              <a:lumMod val="50000"/>
                            </a:schemeClr>
                          </a:solidFill>
                          <a:latin typeface="+mn-lt"/>
                          <a:cs typeface="Amatic SC" panose="00000500000000000000" pitchFamily="2" charset="-79"/>
                        </a:rPr>
                        <a:t>Dolls to wash. Make posters for handwashing. </a:t>
                      </a:r>
                      <a:endParaRPr lang="en-GB" sz="800" u="none" dirty="0">
                        <a:solidFill>
                          <a:schemeClr val="bg1">
                            <a:lumMod val="50000"/>
                          </a:schemeClr>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u="none" dirty="0">
                          <a:solidFill>
                            <a:schemeClr val="bg1">
                              <a:lumMod val="50000"/>
                            </a:schemeClr>
                          </a:solidFill>
                          <a:latin typeface="+mn-lt"/>
                          <a:cs typeface="Amatic SC" panose="00000500000000000000" pitchFamily="2" charset="-79"/>
                        </a:rPr>
                        <a:t>*I know what a stranger is and how to stay safe if a stranger approaches me. </a:t>
                      </a:r>
                      <a:r>
                        <a:rPr lang="en-GB" sz="800" i="1" u="none" dirty="0">
                          <a:solidFill>
                            <a:schemeClr val="bg1">
                              <a:lumMod val="50000"/>
                            </a:schemeClr>
                          </a:solidFill>
                          <a:latin typeface="+mn-lt"/>
                          <a:cs typeface="Amatic SC" panose="00000500000000000000" pitchFamily="2" charset="-79"/>
                        </a:rPr>
                        <a:t>Stranger</a:t>
                      </a:r>
                      <a:r>
                        <a:rPr lang="en-GB" sz="800" i="1" u="none" baseline="0" dirty="0">
                          <a:solidFill>
                            <a:schemeClr val="bg1">
                              <a:lumMod val="50000"/>
                            </a:schemeClr>
                          </a:solidFill>
                          <a:latin typeface="+mn-lt"/>
                          <a:cs typeface="Amatic SC" panose="00000500000000000000" pitchFamily="2" charset="-79"/>
                        </a:rPr>
                        <a:t> danger, safer strangers. Role play, discuss different situations the children could find themselves in and what they can do/say. </a:t>
                      </a:r>
                      <a:endParaRPr lang="en-US" sz="800" u="none"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i="0" u="sng" dirty="0">
                          <a:solidFill>
                            <a:schemeClr val="bg1">
                              <a:lumMod val="50000"/>
                            </a:schemeClr>
                          </a:solidFill>
                          <a:latin typeface="+mn-lt"/>
                          <a:cs typeface="Amatic SC" panose="00000500000000000000" pitchFamily="2" charset="-79"/>
                        </a:rPr>
                        <a:t>Relationships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800" i="0" u="none" dirty="0">
                          <a:solidFill>
                            <a:schemeClr val="bg1">
                              <a:lumMod val="50000"/>
                            </a:schemeClr>
                          </a:solidFill>
                          <a:latin typeface="+mn-lt"/>
                          <a:cs typeface="Amatic SC" panose="00000500000000000000" pitchFamily="2" charset="-79"/>
                        </a:rPr>
                        <a:t>*</a:t>
                      </a:r>
                      <a:r>
                        <a:rPr lang="en-GB" sz="800" i="0" u="none" dirty="0">
                          <a:solidFill>
                            <a:schemeClr val="bg1">
                              <a:lumMod val="50000"/>
                            </a:schemeClr>
                          </a:solidFill>
                          <a:latin typeface="+mn-lt"/>
                          <a:cs typeface="Amatic SC" panose="00000500000000000000" pitchFamily="2" charset="-79"/>
                        </a:rPr>
                        <a:t>I can identify some of the jobs I do in my family and how I feel like I belong. </a:t>
                      </a:r>
                      <a:r>
                        <a:rPr lang="en-GB" sz="800" i="1" u="none" dirty="0">
                          <a:solidFill>
                            <a:schemeClr val="bg1">
                              <a:lumMod val="50000"/>
                            </a:schemeClr>
                          </a:solidFill>
                          <a:latin typeface="+mn-lt"/>
                          <a:cs typeface="Amatic SC" panose="00000500000000000000" pitchFamily="2" charset="-79"/>
                        </a:rPr>
                        <a:t>Share</a:t>
                      </a:r>
                      <a:r>
                        <a:rPr lang="en-GB" sz="800" i="1" u="none" baseline="0" dirty="0">
                          <a:solidFill>
                            <a:schemeClr val="bg1">
                              <a:lumMod val="50000"/>
                            </a:schemeClr>
                          </a:solidFill>
                          <a:latin typeface="+mn-lt"/>
                          <a:cs typeface="Amatic SC" panose="00000500000000000000" pitchFamily="2" charset="-79"/>
                        </a:rPr>
                        <a:t> our family photos, role play house – different cultures.  </a:t>
                      </a:r>
                      <a:endParaRPr lang="en-GB" sz="800" i="0" u="none" dirty="0">
                        <a:solidFill>
                          <a:schemeClr val="bg1">
                            <a:lumMod val="50000"/>
                          </a:schemeClr>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i="0" u="none" dirty="0">
                          <a:solidFill>
                            <a:schemeClr val="bg1">
                              <a:lumMod val="50000"/>
                            </a:schemeClr>
                          </a:solidFill>
                          <a:latin typeface="+mn-lt"/>
                          <a:cs typeface="Amatic SC" panose="00000500000000000000" pitchFamily="2" charset="-79"/>
                        </a:rPr>
                        <a:t>*I know how to make friends to stop myself from feeling lonely. </a:t>
                      </a:r>
                      <a:r>
                        <a:rPr lang="en-GB" sz="800" i="1" u="none" dirty="0">
                          <a:solidFill>
                            <a:schemeClr val="bg1">
                              <a:lumMod val="50000"/>
                            </a:schemeClr>
                          </a:solidFill>
                          <a:latin typeface="+mn-lt"/>
                          <a:cs typeface="Amatic SC" panose="00000500000000000000" pitchFamily="2" charset="-79"/>
                        </a:rPr>
                        <a:t>Teamwork</a:t>
                      </a:r>
                      <a:r>
                        <a:rPr lang="en-GB" sz="800" i="1" u="none" baseline="0" dirty="0">
                          <a:solidFill>
                            <a:schemeClr val="bg1">
                              <a:lumMod val="50000"/>
                            </a:schemeClr>
                          </a:solidFill>
                          <a:latin typeface="+mn-lt"/>
                          <a:cs typeface="Amatic SC" panose="00000500000000000000" pitchFamily="2" charset="-79"/>
                        </a:rPr>
                        <a:t> games inside and outside.</a:t>
                      </a:r>
                      <a:endParaRPr lang="en-GB" sz="800" i="0" u="none" dirty="0">
                        <a:solidFill>
                          <a:schemeClr val="bg1">
                            <a:lumMod val="50000"/>
                          </a:schemeClr>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i="0" u="none" dirty="0">
                          <a:solidFill>
                            <a:schemeClr val="bg1">
                              <a:lumMod val="50000"/>
                            </a:schemeClr>
                          </a:solidFill>
                          <a:latin typeface="+mn-lt"/>
                          <a:cs typeface="Amatic SC" panose="00000500000000000000" pitchFamily="2" charset="-79"/>
                        </a:rPr>
                        <a:t>*I can think of ways to solve problems and stay friends. </a:t>
                      </a:r>
                      <a:r>
                        <a:rPr lang="en-GB" sz="800" i="1" u="none" dirty="0">
                          <a:solidFill>
                            <a:schemeClr val="bg1">
                              <a:lumMod val="50000"/>
                            </a:schemeClr>
                          </a:solidFill>
                          <a:latin typeface="+mn-lt"/>
                          <a:cs typeface="Amatic SC" panose="00000500000000000000" pitchFamily="2" charset="-79"/>
                        </a:rPr>
                        <a:t>Role play situations, praise good examples,</a:t>
                      </a:r>
                      <a:r>
                        <a:rPr lang="en-GB" sz="800" i="1" u="none" baseline="0" dirty="0">
                          <a:solidFill>
                            <a:schemeClr val="bg1">
                              <a:lumMod val="50000"/>
                            </a:schemeClr>
                          </a:solidFill>
                          <a:latin typeface="+mn-lt"/>
                          <a:cs typeface="Amatic SC" panose="00000500000000000000" pitchFamily="2" charset="-79"/>
                        </a:rPr>
                        <a:t> social stories. </a:t>
                      </a:r>
                      <a:endParaRPr lang="en-GB" sz="800" i="0" u="none" dirty="0">
                        <a:solidFill>
                          <a:schemeClr val="bg1">
                            <a:lumMod val="50000"/>
                          </a:schemeClr>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i="0" u="none" dirty="0">
                          <a:solidFill>
                            <a:schemeClr val="bg1">
                              <a:lumMod val="50000"/>
                            </a:schemeClr>
                          </a:solidFill>
                          <a:latin typeface="+mn-lt"/>
                          <a:cs typeface="Amatic SC" panose="00000500000000000000" pitchFamily="2" charset="-79"/>
                        </a:rPr>
                        <a:t>*I am starting to understand the impact of unkind words. </a:t>
                      </a:r>
                      <a:r>
                        <a:rPr lang="en-GB" sz="800" i="1" u="none" dirty="0">
                          <a:solidFill>
                            <a:schemeClr val="bg1">
                              <a:lumMod val="50000"/>
                            </a:schemeClr>
                          </a:solidFill>
                          <a:latin typeface="+mn-lt"/>
                          <a:cs typeface="Amatic SC" panose="00000500000000000000" pitchFamily="2" charset="-79"/>
                        </a:rPr>
                        <a:t>Display of kind word.</a:t>
                      </a:r>
                      <a:r>
                        <a:rPr lang="en-GB" sz="800" i="1" u="none" baseline="0" dirty="0">
                          <a:solidFill>
                            <a:schemeClr val="bg1">
                              <a:lumMod val="50000"/>
                            </a:schemeClr>
                          </a:solidFill>
                          <a:latin typeface="+mn-lt"/>
                          <a:cs typeface="Amatic SC" panose="00000500000000000000" pitchFamily="2" charset="-79"/>
                        </a:rPr>
                        <a:t> </a:t>
                      </a:r>
                      <a:endParaRPr lang="en-GB" sz="800" i="0" u="none" dirty="0">
                        <a:solidFill>
                          <a:schemeClr val="bg1">
                            <a:lumMod val="50000"/>
                          </a:schemeClr>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i="0" u="none" dirty="0">
                          <a:solidFill>
                            <a:schemeClr val="bg1">
                              <a:lumMod val="50000"/>
                            </a:schemeClr>
                          </a:solidFill>
                          <a:latin typeface="+mn-lt"/>
                          <a:cs typeface="Amatic SC" panose="00000500000000000000" pitchFamily="2" charset="-79"/>
                        </a:rPr>
                        <a:t>*I can use Calm Me time to manage my feelings. </a:t>
                      </a:r>
                      <a:r>
                        <a:rPr lang="en-GB" sz="800" i="1" u="none" dirty="0">
                          <a:solidFill>
                            <a:schemeClr val="bg1">
                              <a:lumMod val="50000"/>
                            </a:schemeClr>
                          </a:solidFill>
                          <a:latin typeface="+mn-lt"/>
                          <a:cs typeface="Amatic SC" panose="00000500000000000000" pitchFamily="2" charset="-79"/>
                        </a:rPr>
                        <a:t>Drawing to music, puppets for role play, calm me times. </a:t>
                      </a:r>
                      <a:endParaRPr lang="en-GB" sz="800" i="0" u="none" dirty="0">
                        <a:solidFill>
                          <a:schemeClr val="bg1">
                            <a:lumMod val="50000"/>
                          </a:schemeClr>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i="0" u="none" dirty="0">
                          <a:solidFill>
                            <a:schemeClr val="bg1">
                              <a:lumMod val="50000"/>
                            </a:schemeClr>
                          </a:solidFill>
                          <a:latin typeface="+mn-lt"/>
                          <a:cs typeface="Amatic SC" panose="00000500000000000000" pitchFamily="2" charset="-79"/>
                        </a:rPr>
                        <a:t>*I know how to be a good friend. </a:t>
                      </a:r>
                      <a:r>
                        <a:rPr lang="en-GB" sz="800" i="1" u="none" dirty="0">
                          <a:solidFill>
                            <a:schemeClr val="bg1">
                              <a:lumMod val="50000"/>
                            </a:schemeClr>
                          </a:solidFill>
                          <a:latin typeface="+mn-lt"/>
                          <a:cs typeface="Amatic SC" panose="00000500000000000000" pitchFamily="2" charset="-79"/>
                        </a:rPr>
                        <a:t>Take photos of our friends, promote good friends, kind friends, who are our friends and why do we like them? </a:t>
                      </a:r>
                      <a:endParaRPr lang="en-GB" sz="800" i="0" u="none" dirty="0">
                        <a:solidFill>
                          <a:schemeClr val="bg1">
                            <a:lumMod val="50000"/>
                          </a:schemeClr>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i="0" u="none"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u="sng" dirty="0">
                          <a:solidFill>
                            <a:schemeClr val="tx1"/>
                          </a:solidFill>
                          <a:latin typeface="+mn-lt"/>
                          <a:cs typeface="Amatic SC" panose="00000500000000000000" pitchFamily="2" charset="-79"/>
                        </a:rPr>
                        <a:t>Changing Me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u="none" dirty="0">
                          <a:solidFill>
                            <a:schemeClr val="tx1"/>
                          </a:solidFill>
                          <a:latin typeface="+mn-lt"/>
                          <a:cs typeface="Amatic SC" panose="00000500000000000000" pitchFamily="2" charset="-79"/>
                        </a:rPr>
                        <a:t>*I can name parts of the body. </a:t>
                      </a:r>
                      <a:r>
                        <a:rPr lang="en-GB" sz="800" i="1" u="none" dirty="0">
                          <a:solidFill>
                            <a:schemeClr val="tx1"/>
                          </a:solidFill>
                          <a:latin typeface="+mn-lt"/>
                          <a:cs typeface="Amatic SC" panose="00000500000000000000" pitchFamily="2" charset="-79"/>
                        </a:rPr>
                        <a:t>Draw a</a:t>
                      </a:r>
                      <a:r>
                        <a:rPr lang="en-GB" sz="800" i="1" u="none" baseline="0" dirty="0">
                          <a:solidFill>
                            <a:schemeClr val="tx1"/>
                          </a:solidFill>
                          <a:latin typeface="+mn-lt"/>
                          <a:cs typeface="Amatic SC" panose="00000500000000000000" pitchFamily="2" charset="-79"/>
                        </a:rPr>
                        <a:t> body shape and label it. Non-fiction books to explore. </a:t>
                      </a:r>
                      <a:endParaRPr lang="en-GB" sz="800" u="none" dirty="0">
                        <a:solidFill>
                          <a:schemeClr val="tx1"/>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u="none" dirty="0">
                          <a:solidFill>
                            <a:schemeClr val="tx1"/>
                          </a:solidFill>
                          <a:latin typeface="+mn-lt"/>
                          <a:cs typeface="Amatic SC" panose="00000500000000000000" pitchFamily="2" charset="-79"/>
                        </a:rPr>
                        <a:t>*I can tell you some things I can do and foods I can eat to be healthy. </a:t>
                      </a:r>
                      <a:r>
                        <a:rPr lang="en-GB" sz="800" i="1" u="none" dirty="0">
                          <a:solidFill>
                            <a:schemeClr val="tx1"/>
                          </a:solidFill>
                          <a:latin typeface="+mn-lt"/>
                          <a:cs typeface="Amatic SC" panose="00000500000000000000" pitchFamily="2" charset="-79"/>
                        </a:rPr>
                        <a:t>Make healthy food plates</a:t>
                      </a:r>
                      <a:r>
                        <a:rPr lang="en-GB" sz="800" i="1" u="none" baseline="0" dirty="0">
                          <a:solidFill>
                            <a:schemeClr val="tx1"/>
                          </a:solidFill>
                          <a:latin typeface="+mn-lt"/>
                          <a:cs typeface="Amatic SC" panose="00000500000000000000" pitchFamily="2" charset="-79"/>
                        </a:rPr>
                        <a:t> from magazine images. Role play picnics, team games. </a:t>
                      </a:r>
                      <a:endParaRPr lang="en-GB" sz="800" u="none" dirty="0">
                        <a:solidFill>
                          <a:schemeClr val="tx1"/>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u="none" dirty="0">
                          <a:solidFill>
                            <a:schemeClr val="tx1"/>
                          </a:solidFill>
                          <a:latin typeface="+mn-lt"/>
                          <a:cs typeface="Amatic SC" panose="00000500000000000000" pitchFamily="2" charset="-79"/>
                        </a:rPr>
                        <a:t>*I understand that we all grow from babies to adults. </a:t>
                      </a:r>
                      <a:r>
                        <a:rPr lang="en-GB" sz="800" i="1" u="none" dirty="0">
                          <a:solidFill>
                            <a:schemeClr val="tx1"/>
                          </a:solidFill>
                          <a:latin typeface="+mn-lt"/>
                          <a:cs typeface="Amatic SC" panose="00000500000000000000" pitchFamily="2" charset="-79"/>
                        </a:rPr>
                        <a:t>Plant seeds</a:t>
                      </a:r>
                      <a:r>
                        <a:rPr lang="en-GB" sz="800" i="1" u="none" baseline="0" dirty="0">
                          <a:solidFill>
                            <a:schemeClr val="tx1"/>
                          </a:solidFill>
                          <a:latin typeface="+mn-lt"/>
                          <a:cs typeface="Amatic SC" panose="00000500000000000000" pitchFamily="2" charset="-79"/>
                        </a:rPr>
                        <a:t> and watch them grow. How have they grown? What can they do now that they couldn’t as babies? </a:t>
                      </a:r>
                      <a:endParaRPr lang="en-GB" sz="800" u="none" dirty="0">
                        <a:solidFill>
                          <a:schemeClr val="tx1"/>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u="none" dirty="0">
                          <a:solidFill>
                            <a:schemeClr val="tx1"/>
                          </a:solidFill>
                          <a:latin typeface="+mn-lt"/>
                          <a:cs typeface="Amatic SC" panose="00000500000000000000" pitchFamily="2" charset="-79"/>
                        </a:rPr>
                        <a:t>*I can express how I feel about moving to Year 1. </a:t>
                      </a:r>
                      <a:r>
                        <a:rPr lang="en-GB" sz="800" i="1" u="none" dirty="0">
                          <a:solidFill>
                            <a:schemeClr val="tx1"/>
                          </a:solidFill>
                          <a:latin typeface="+mn-lt"/>
                          <a:cs typeface="Amatic SC" panose="00000500000000000000" pitchFamily="2" charset="-79"/>
                        </a:rPr>
                        <a:t>Opportunities</a:t>
                      </a:r>
                      <a:r>
                        <a:rPr lang="en-GB" sz="800" i="1" u="none" baseline="0" dirty="0">
                          <a:solidFill>
                            <a:schemeClr val="tx1"/>
                          </a:solidFill>
                          <a:latin typeface="+mn-lt"/>
                          <a:cs typeface="Amatic SC" panose="00000500000000000000" pitchFamily="2" charset="-79"/>
                        </a:rPr>
                        <a:t> to mix with year 1 and play with year 1 resources. Worry box/opportunities to share concerns. </a:t>
                      </a:r>
                      <a:endParaRPr lang="en-GB" sz="800" u="none" dirty="0">
                        <a:solidFill>
                          <a:schemeClr val="tx1"/>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u="none" dirty="0">
                          <a:solidFill>
                            <a:schemeClr val="tx1"/>
                          </a:solidFill>
                          <a:latin typeface="+mn-lt"/>
                          <a:cs typeface="Amatic SC" panose="00000500000000000000" pitchFamily="2" charset="-79"/>
                        </a:rPr>
                        <a:t>*I can talk about my worries and/or the things I am looking forward to about being in Year 1. </a:t>
                      </a:r>
                      <a:r>
                        <a:rPr lang="en-GB" sz="800" i="1" u="none" dirty="0">
                          <a:solidFill>
                            <a:schemeClr val="tx1"/>
                          </a:solidFill>
                          <a:latin typeface="+mn-lt"/>
                          <a:cs typeface="Amatic SC" panose="00000500000000000000" pitchFamily="2" charset="-79"/>
                        </a:rPr>
                        <a:t>Jigsaw Jack</a:t>
                      </a:r>
                      <a:r>
                        <a:rPr lang="en-GB" sz="800" i="1" u="none" baseline="0" dirty="0">
                          <a:solidFill>
                            <a:schemeClr val="tx1"/>
                          </a:solidFill>
                          <a:latin typeface="+mn-lt"/>
                          <a:cs typeface="Amatic SC" panose="00000500000000000000" pitchFamily="2" charset="-79"/>
                        </a:rPr>
                        <a:t> to visit. Year teacher to visit/story time. Letters/cards from year 1. Photos of year 1 activities. </a:t>
                      </a:r>
                      <a:endParaRPr lang="en-GB" sz="800" u="none" dirty="0">
                        <a:solidFill>
                          <a:schemeClr val="tx1"/>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u="none" dirty="0">
                          <a:solidFill>
                            <a:schemeClr val="tx1"/>
                          </a:solidFill>
                          <a:latin typeface="+mn-lt"/>
                          <a:cs typeface="Amatic SC" panose="00000500000000000000" pitchFamily="2" charset="-79"/>
                        </a:rPr>
                        <a:t>*I can share my memories of the best bits of this year in Reception. </a:t>
                      </a:r>
                      <a:r>
                        <a:rPr lang="en-GB" sz="800" i="1" u="none" dirty="0">
                          <a:solidFill>
                            <a:schemeClr val="tx1"/>
                          </a:solidFill>
                          <a:latin typeface="+mn-lt"/>
                          <a:cs typeface="Amatic SC" panose="00000500000000000000" pitchFamily="2" charset="-79"/>
                        </a:rPr>
                        <a:t>Create a memories box, look back at photos, share thoughts/reflections from the last year. Celebrate and be proud!</a:t>
                      </a:r>
                      <a:endParaRPr lang="en-GB" sz="800" u="none"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r h="989017">
                <a:tc vMerge="1">
                  <a:txBody>
                    <a:bodyPr/>
                    <a:lstStyle/>
                    <a:p>
                      <a:pPr algn="ctr"/>
                      <a:r>
                        <a:rPr lang="en-US" sz="2400" b="0" dirty="0">
                          <a:latin typeface="Amatic SC" panose="00000500000000000000" pitchFamily="2" charset="-79"/>
                          <a:cs typeface="Amatic SC" panose="00000500000000000000" pitchFamily="2" charset="-79"/>
                        </a:rPr>
                        <a:t>Core Principles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16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34059294"/>
                  </a:ext>
                </a:extLst>
              </a:tr>
            </a:tbl>
          </a:graphicData>
        </a:graphic>
      </p:graphicFrame>
      <p:sp>
        <p:nvSpPr>
          <p:cNvPr id="8" name="TextBox 7">
            <a:extLst>
              <a:ext uri="{FF2B5EF4-FFF2-40B4-BE49-F238E27FC236}">
                <a16:creationId xmlns:a16="http://schemas.microsoft.com/office/drawing/2014/main" id="{3B56C48B-F564-4F8D-9D13-E7F7C28E2C7D}"/>
              </a:ext>
            </a:extLst>
          </p:cNvPr>
          <p:cNvSpPr txBox="1"/>
          <p:nvPr/>
        </p:nvSpPr>
        <p:spPr>
          <a:xfrm>
            <a:off x="1940205" y="6123494"/>
            <a:ext cx="12473126" cy="307777"/>
          </a:xfrm>
          <a:prstGeom prst="rect">
            <a:avLst/>
          </a:prstGeom>
          <a:noFill/>
        </p:spPr>
        <p:txBody>
          <a:bodyPr wrap="square">
            <a:spAutoFit/>
          </a:bodyPr>
          <a:lstStyle/>
          <a:p>
            <a:r>
              <a:rPr lang="en-US" sz="1400" i="1" dirty="0">
                <a:solidFill>
                  <a:schemeClr val="bg1">
                    <a:lumMod val="50000"/>
                  </a:schemeClr>
                </a:solidFill>
              </a:rPr>
              <a:t>The symptom of an educated person is good character, which includes empathy, gratitude, courage, integrity, self-discipline and respect.</a:t>
            </a:r>
            <a:endParaRPr lang="en-GB" sz="1400" i="1" dirty="0">
              <a:solidFill>
                <a:schemeClr val="bg1">
                  <a:lumMod val="50000"/>
                </a:schemeClr>
              </a:solidFill>
            </a:endParaRPr>
          </a:p>
        </p:txBody>
      </p:sp>
      <p:pic>
        <p:nvPicPr>
          <p:cNvPr id="6" name="Picture 2" descr="https://img.cdn.schooljotter2.com/sampled/11787741/130/130/nocro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464" y="127682"/>
            <a:ext cx="1237707" cy="12377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98435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817425586"/>
              </p:ext>
            </p:extLst>
          </p:nvPr>
        </p:nvGraphicFramePr>
        <p:xfrm>
          <a:off x="389467" y="595719"/>
          <a:ext cx="11235266" cy="5828773"/>
        </p:xfrm>
        <a:graphic>
          <a:graphicData uri="http://schemas.openxmlformats.org/drawingml/2006/table">
            <a:tbl>
              <a:tblPr firstRow="1" bandRow="1">
                <a:tableStyleId>{5C22544A-7EE6-4342-B048-85BDC9FD1C3A}</a:tableStyleId>
              </a:tblPr>
              <a:tblGrid>
                <a:gridCol w="1605038">
                  <a:extLst>
                    <a:ext uri="{9D8B030D-6E8A-4147-A177-3AD203B41FA5}">
                      <a16:colId xmlns:a16="http://schemas.microsoft.com/office/drawing/2014/main" val="385991600"/>
                    </a:ext>
                  </a:extLst>
                </a:gridCol>
                <a:gridCol w="1605038">
                  <a:extLst>
                    <a:ext uri="{9D8B030D-6E8A-4147-A177-3AD203B41FA5}">
                      <a16:colId xmlns:a16="http://schemas.microsoft.com/office/drawing/2014/main" val="2865123548"/>
                    </a:ext>
                  </a:extLst>
                </a:gridCol>
                <a:gridCol w="1605038">
                  <a:extLst>
                    <a:ext uri="{9D8B030D-6E8A-4147-A177-3AD203B41FA5}">
                      <a16:colId xmlns:a16="http://schemas.microsoft.com/office/drawing/2014/main" val="872926247"/>
                    </a:ext>
                  </a:extLst>
                </a:gridCol>
                <a:gridCol w="1605038">
                  <a:extLst>
                    <a:ext uri="{9D8B030D-6E8A-4147-A177-3AD203B41FA5}">
                      <a16:colId xmlns:a16="http://schemas.microsoft.com/office/drawing/2014/main" val="1315738151"/>
                    </a:ext>
                  </a:extLst>
                </a:gridCol>
                <a:gridCol w="1605038">
                  <a:extLst>
                    <a:ext uri="{9D8B030D-6E8A-4147-A177-3AD203B41FA5}">
                      <a16:colId xmlns:a16="http://schemas.microsoft.com/office/drawing/2014/main" val="2709165749"/>
                    </a:ext>
                  </a:extLst>
                </a:gridCol>
                <a:gridCol w="1605038">
                  <a:extLst>
                    <a:ext uri="{9D8B030D-6E8A-4147-A177-3AD203B41FA5}">
                      <a16:colId xmlns:a16="http://schemas.microsoft.com/office/drawing/2014/main" val="2335150482"/>
                    </a:ext>
                  </a:extLst>
                </a:gridCol>
                <a:gridCol w="1605038">
                  <a:extLst>
                    <a:ext uri="{9D8B030D-6E8A-4147-A177-3AD203B41FA5}">
                      <a16:colId xmlns:a16="http://schemas.microsoft.com/office/drawing/2014/main" val="4046203905"/>
                    </a:ext>
                  </a:extLst>
                </a:gridCol>
              </a:tblGrid>
              <a:tr h="601579">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57169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a:t>
                      </a:r>
                      <a:r>
                        <a:rPr lang="en-US" sz="2000" baseline="0" dirty="0">
                          <a:latin typeface="Amatic SC" panose="00000500000000000000" pitchFamily="2" charset="-79"/>
                          <a:cs typeface="Amatic SC" panose="00000500000000000000" pitchFamily="2" charset="-79"/>
                        </a:rPr>
                        <a:t> the sea</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617000">
                <a:tc>
                  <a:txBody>
                    <a:bodyPr/>
                    <a:lstStyle/>
                    <a:p>
                      <a:pPr algn="ctr"/>
                      <a:r>
                        <a:rPr lang="en-GB" sz="3200" dirty="0">
                          <a:solidFill>
                            <a:schemeClr val="tx1"/>
                          </a:solidFill>
                          <a:latin typeface="Amatic SC" panose="020B0604020202020204" charset="-79"/>
                          <a:cs typeface="Amatic SC" panose="020B0604020202020204" charset="-79"/>
                        </a:rPr>
                        <a:t>Religious Education </a:t>
                      </a:r>
                    </a:p>
                    <a:p>
                      <a:pPr algn="ctr"/>
                      <a:endParaRPr lang="en-GB" sz="1200" dirty="0"/>
                    </a:p>
                    <a:p>
                      <a:pPr algn="ctr"/>
                      <a:endParaRPr lang="en-GB" sz="1200" dirty="0"/>
                    </a:p>
                    <a:p>
                      <a:pPr algn="ctr"/>
                      <a:r>
                        <a:rPr lang="en-GB" sz="1200" dirty="0"/>
                        <a:t>Children will encounter Christianity and other faiths, as part of their growing sense of self, their own community and their place within it</a:t>
                      </a:r>
                      <a:endParaRPr lang="en-US" sz="1200" b="1" dirty="0">
                        <a:solidFill>
                          <a:srgbClr val="7030A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tx1"/>
                          </a:solidFill>
                          <a:latin typeface="+mn-lt"/>
                          <a:cs typeface="Amatic SC" panose="00000500000000000000" pitchFamily="2" charset="-79"/>
                        </a:rPr>
                        <a:t>Why is the word ‘God’ so important</a:t>
                      </a:r>
                      <a:r>
                        <a:rPr lang="en-US" sz="1000" b="1" baseline="0" dirty="0">
                          <a:solidFill>
                            <a:schemeClr val="tx1"/>
                          </a:solidFill>
                          <a:latin typeface="+mn-lt"/>
                          <a:cs typeface="Amatic SC" panose="00000500000000000000" pitchFamily="2" charset="-79"/>
                        </a:rPr>
                        <a:t> to Christians? (God)</a:t>
                      </a:r>
                    </a:p>
                    <a:p>
                      <a:endParaRPr lang="en-GB" sz="800" kern="1200" dirty="0">
                        <a:solidFill>
                          <a:schemeClr val="dk1"/>
                        </a:solidFill>
                        <a:effectLst/>
                        <a:latin typeface="+mn-lt"/>
                        <a:ea typeface="+mn-ea"/>
                        <a:cs typeface="+mn-cs"/>
                      </a:endParaRPr>
                    </a:p>
                    <a:p>
                      <a:endParaRPr lang="en-GB" sz="80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tx1"/>
                          </a:solidFill>
                          <a:latin typeface="+mn-lt"/>
                          <a:cs typeface="Amatic SC" panose="00000500000000000000" pitchFamily="2" charset="-79"/>
                        </a:rPr>
                        <a:t>Whys is Christmas so special to Christians?</a:t>
                      </a:r>
                      <a:r>
                        <a:rPr lang="en-US" sz="1000" b="1" baseline="0" dirty="0">
                          <a:solidFill>
                            <a:schemeClr val="tx1"/>
                          </a:solidFill>
                          <a:latin typeface="+mn-lt"/>
                          <a:cs typeface="Amatic SC" panose="00000500000000000000" pitchFamily="2" charset="-79"/>
                        </a:rPr>
                        <a:t> (Incarnation) </a:t>
                      </a:r>
                    </a:p>
                    <a:p>
                      <a:endParaRPr lang="en-GB" sz="900" kern="1200" dirty="0">
                        <a:solidFill>
                          <a:schemeClr val="dk1"/>
                        </a:solidFill>
                        <a:effectLst/>
                        <a:latin typeface="+mn-lt"/>
                        <a:ea typeface="+mn-ea"/>
                        <a:cs typeface="+mn-cs"/>
                      </a:endParaRPr>
                    </a:p>
                    <a:p>
                      <a:r>
                        <a:rPr lang="en-GB" sz="900" kern="1200" dirty="0">
                          <a:solidFill>
                            <a:schemeClr val="dk1"/>
                          </a:solidFill>
                          <a:effectLst/>
                          <a:latin typeface="+mn-lt"/>
                          <a:ea typeface="+mn-ea"/>
                          <a:cs typeface="+mn-cs"/>
                        </a:rPr>
                        <a:t>Act out stories about Jesus as an adult. </a:t>
                      </a:r>
                    </a:p>
                    <a:p>
                      <a:r>
                        <a:rPr lang="en-GB" sz="900" kern="1200" dirty="0">
                          <a:solidFill>
                            <a:schemeClr val="dk1"/>
                          </a:solidFill>
                          <a:effectLst/>
                          <a:latin typeface="+mn-lt"/>
                          <a:ea typeface="+mn-ea"/>
                          <a:cs typeface="+mn-cs"/>
                        </a:rPr>
                        <a:t>Connect the baby Jesus with the adult Jesus –Jesus is not just a baby, but God. </a:t>
                      </a:r>
                    </a:p>
                    <a:p>
                      <a:r>
                        <a:rPr lang="en-GB" sz="900" kern="1200" dirty="0">
                          <a:solidFill>
                            <a:schemeClr val="dk1"/>
                          </a:solidFill>
                          <a:effectLst/>
                          <a:latin typeface="+mn-lt"/>
                          <a:ea typeface="+mn-ea"/>
                          <a:cs typeface="+mn-cs"/>
                        </a:rPr>
                        <a:t>Listen to and understand that the nativity story come from the Bible.</a:t>
                      </a:r>
                    </a:p>
                    <a:p>
                      <a:r>
                        <a:rPr lang="en-GB" sz="900" kern="1200" dirty="0">
                          <a:solidFill>
                            <a:schemeClr val="dk1"/>
                          </a:solidFill>
                          <a:effectLst/>
                          <a:latin typeface="+mn-lt"/>
                          <a:ea typeface="+mn-ea"/>
                          <a:cs typeface="+mn-cs"/>
                        </a:rPr>
                        <a:t>Christians celebrate Christmas as the birth of Christ. </a:t>
                      </a:r>
                    </a:p>
                    <a:p>
                      <a:r>
                        <a:rPr lang="en-GB" sz="900" kern="1200" dirty="0">
                          <a:solidFill>
                            <a:schemeClr val="dk1"/>
                          </a:solidFill>
                          <a:effectLst/>
                          <a:latin typeface="+mn-lt"/>
                          <a:ea typeface="+mn-ea"/>
                          <a:cs typeface="+mn-cs"/>
                        </a:rPr>
                        <a:t>Christmas events at churches are numerous.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tx1"/>
                          </a:solidFill>
                          <a:latin typeface="+mn-lt"/>
                          <a:cs typeface="Amatic SC" panose="00000500000000000000" pitchFamily="2" charset="-79"/>
                        </a:rPr>
                        <a:t>Being special where do we belong? </a:t>
                      </a:r>
                    </a:p>
                    <a:p>
                      <a:r>
                        <a:rPr lang="en-GB" sz="1000" kern="1200" dirty="0">
                          <a:solidFill>
                            <a:schemeClr val="dk1"/>
                          </a:solidFill>
                          <a:effectLst/>
                          <a:latin typeface="+mn-lt"/>
                          <a:ea typeface="+mn-ea"/>
                          <a:cs typeface="+mn-cs"/>
                        </a:rPr>
                        <a:t>Retell religious stories, making connections with personal experiences.</a:t>
                      </a:r>
                    </a:p>
                    <a:p>
                      <a:r>
                        <a:rPr lang="en-GB" sz="1000" kern="1200" dirty="0">
                          <a:solidFill>
                            <a:schemeClr val="dk1"/>
                          </a:solidFill>
                          <a:effectLst/>
                          <a:latin typeface="+mn-lt"/>
                          <a:ea typeface="+mn-ea"/>
                          <a:cs typeface="+mn-cs"/>
                        </a:rPr>
                        <a:t>Share and record occasions when things have happened in their lives that made them feel special. </a:t>
                      </a:r>
                    </a:p>
                    <a:p>
                      <a:r>
                        <a:rPr lang="en-GB" sz="1000" kern="1200" dirty="0">
                          <a:solidFill>
                            <a:schemeClr val="dk1"/>
                          </a:solidFill>
                          <a:effectLst/>
                          <a:latin typeface="+mn-lt"/>
                          <a:ea typeface="+mn-ea"/>
                          <a:cs typeface="+mn-cs"/>
                        </a:rPr>
                        <a:t>Recall simply what happens at a traditional Christian infant baptism and dedication.</a:t>
                      </a:r>
                    </a:p>
                    <a:p>
                      <a:r>
                        <a:rPr lang="en-GB" sz="1000" kern="1200" dirty="0">
                          <a:solidFill>
                            <a:schemeClr val="dk1"/>
                          </a:solidFill>
                          <a:effectLst/>
                          <a:latin typeface="+mn-lt"/>
                          <a:ea typeface="+mn-ea"/>
                          <a:cs typeface="+mn-cs"/>
                        </a:rPr>
                        <a:t>Recall simply what happens when a baby is welcomed into a religion other than Christianity.</a:t>
                      </a:r>
                    </a:p>
                    <a:p>
                      <a:pPr algn="ctr"/>
                      <a:endParaRPr lang="en-GB"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000" b="1" dirty="0">
                          <a:solidFill>
                            <a:schemeClr val="tx1"/>
                          </a:solidFill>
                          <a:latin typeface="+mn-lt"/>
                          <a:cs typeface="Amatic SC" panose="00000500000000000000" pitchFamily="2" charset="-79"/>
                        </a:rPr>
                        <a:t>Why is Easter special to Christians?</a:t>
                      </a:r>
                      <a:r>
                        <a:rPr lang="en-GB" sz="1000" b="1" baseline="0" dirty="0">
                          <a:solidFill>
                            <a:schemeClr val="tx1"/>
                          </a:solidFill>
                          <a:latin typeface="+mn-lt"/>
                          <a:cs typeface="Amatic SC" panose="00000500000000000000" pitchFamily="2" charset="-79"/>
                        </a:rPr>
                        <a:t> (Salvation) </a:t>
                      </a:r>
                      <a:endParaRPr lang="en-GB" sz="1000" b="1" dirty="0">
                        <a:solidFill>
                          <a:schemeClr val="tx1"/>
                        </a:solidFill>
                        <a:latin typeface="+mn-lt"/>
                        <a:cs typeface="Amatic SC" panose="00000500000000000000" pitchFamily="2" charset="-79"/>
                      </a:endParaRPr>
                    </a:p>
                    <a:p>
                      <a:pPr algn="ctr"/>
                      <a:endParaRPr lang="en-GB" sz="1000" dirty="0">
                        <a:solidFill>
                          <a:schemeClr val="tx1"/>
                        </a:solidFill>
                        <a:latin typeface="+mn-lt"/>
                        <a:cs typeface="Amatic SC" panose="00000500000000000000" pitchFamily="2" charset="-79"/>
                      </a:endParaRPr>
                    </a:p>
                    <a:p>
                      <a:r>
                        <a:rPr lang="en-GB" sz="1000" kern="1200" dirty="0">
                          <a:solidFill>
                            <a:schemeClr val="dk1"/>
                          </a:solidFill>
                          <a:effectLst/>
                          <a:latin typeface="+mn-lt"/>
                          <a:ea typeface="+mn-ea"/>
                          <a:cs typeface="+mn-cs"/>
                        </a:rPr>
                        <a:t>Recall the story of Palm Sunday</a:t>
                      </a:r>
                    </a:p>
                    <a:p>
                      <a:r>
                        <a:rPr lang="en-GB" sz="1000" kern="1200" dirty="0">
                          <a:solidFill>
                            <a:schemeClr val="dk1"/>
                          </a:solidFill>
                          <a:effectLst/>
                          <a:latin typeface="+mn-lt"/>
                          <a:ea typeface="+mn-ea"/>
                          <a:cs typeface="+mn-cs"/>
                        </a:rPr>
                        <a:t>Learn that palm leaves or palm crosses are often distributed to worshippers.</a:t>
                      </a:r>
                    </a:p>
                    <a:p>
                      <a:r>
                        <a:rPr lang="en-GB" sz="1000" kern="1200" dirty="0">
                          <a:solidFill>
                            <a:schemeClr val="dk1"/>
                          </a:solidFill>
                          <a:effectLst/>
                          <a:latin typeface="+mn-lt"/>
                          <a:ea typeface="+mn-ea"/>
                          <a:cs typeface="+mn-cs"/>
                        </a:rPr>
                        <a:t>Talk about that for Christians, Easter is the most important festival of the year</a:t>
                      </a:r>
                    </a:p>
                    <a:p>
                      <a:r>
                        <a:rPr lang="en-GB" sz="1000" kern="1200" dirty="0">
                          <a:solidFill>
                            <a:schemeClr val="dk1"/>
                          </a:solidFill>
                          <a:effectLst/>
                          <a:latin typeface="+mn-lt"/>
                          <a:ea typeface="+mn-ea"/>
                          <a:cs typeface="+mn-cs"/>
                        </a:rPr>
                        <a:t>Learn Talk about that Easter is a mixture of sorrow, reflection, joy and hope. </a:t>
                      </a:r>
                    </a:p>
                    <a:p>
                      <a:r>
                        <a:rPr lang="en-GB" sz="1000" kern="1200" dirty="0">
                          <a:solidFill>
                            <a:schemeClr val="dk1"/>
                          </a:solidFill>
                          <a:effectLst/>
                          <a:latin typeface="+mn-lt"/>
                          <a:ea typeface="+mn-ea"/>
                          <a:cs typeface="+mn-cs"/>
                        </a:rPr>
                        <a:t>Easter is a big celebration in Britain, dominated by chocolate eggs, with a focus on springtime.</a:t>
                      </a:r>
                    </a:p>
                    <a:p>
                      <a:r>
                        <a:rPr lang="en-GB" sz="1000" kern="1200" dirty="0">
                          <a:solidFill>
                            <a:schemeClr val="dk1"/>
                          </a:solidFill>
                          <a:effectLst/>
                          <a:latin typeface="+mn-lt"/>
                          <a:ea typeface="+mn-ea"/>
                          <a:cs typeface="+mn-cs"/>
                        </a:rPr>
                        <a:t> Talk about Christian belief that Jesus rose victorious from death to new life, and that he gives his followers hope of forgiveness. </a:t>
                      </a:r>
                    </a:p>
                    <a:p>
                      <a:r>
                        <a:rPr lang="en-GB" sz="1000" kern="1200" dirty="0">
                          <a:solidFill>
                            <a:schemeClr val="dk1"/>
                          </a:solidFill>
                          <a:effectLst/>
                          <a:latin typeface="+mn-lt"/>
                          <a:ea typeface="+mn-ea"/>
                          <a:cs typeface="+mn-cs"/>
                        </a:rPr>
                        <a:t>Identify signs of new life.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tx1"/>
                          </a:solidFill>
                          <a:latin typeface="+mn-lt"/>
                          <a:cs typeface="Amatic SC" panose="00000500000000000000" pitchFamily="2" charset="-79"/>
                        </a:rPr>
                        <a:t>Which places are</a:t>
                      </a:r>
                      <a:r>
                        <a:rPr lang="en-US" sz="1000" b="1" baseline="0" dirty="0">
                          <a:solidFill>
                            <a:schemeClr val="tx1"/>
                          </a:solidFill>
                          <a:latin typeface="+mn-lt"/>
                          <a:cs typeface="Amatic SC" panose="00000500000000000000" pitchFamily="2" charset="-79"/>
                        </a:rPr>
                        <a:t> special and why? </a:t>
                      </a:r>
                      <a:endParaRPr lang="en-US" sz="1000" b="1" dirty="0">
                        <a:solidFill>
                          <a:schemeClr val="tx1"/>
                        </a:solidFill>
                        <a:latin typeface="+mn-lt"/>
                        <a:cs typeface="Amatic SC" panose="00000500000000000000" pitchFamily="2" charset="-79"/>
                      </a:endParaRPr>
                    </a:p>
                    <a:p>
                      <a:r>
                        <a:rPr lang="en-GB" sz="1000" kern="1200" dirty="0">
                          <a:solidFill>
                            <a:schemeClr val="dk1"/>
                          </a:solidFill>
                          <a:effectLst/>
                          <a:latin typeface="+mn-lt"/>
                          <a:ea typeface="+mn-ea"/>
                          <a:cs typeface="+mn-cs"/>
                        </a:rPr>
                        <a:t>Talk about somewhere that is special to themselves, saying why.</a:t>
                      </a:r>
                    </a:p>
                    <a:p>
                      <a:r>
                        <a:rPr lang="en-GB" sz="1000" kern="1200" dirty="0">
                          <a:solidFill>
                            <a:schemeClr val="dk1"/>
                          </a:solidFill>
                          <a:effectLst/>
                          <a:latin typeface="+mn-lt"/>
                          <a:ea typeface="+mn-ea"/>
                          <a:cs typeface="+mn-cs"/>
                        </a:rPr>
                        <a:t>Recognise that some religious people have places which have special meaning for them. </a:t>
                      </a:r>
                    </a:p>
                    <a:p>
                      <a:r>
                        <a:rPr lang="en-GB" sz="1000" kern="1200" dirty="0">
                          <a:solidFill>
                            <a:schemeClr val="dk1"/>
                          </a:solidFill>
                          <a:effectLst/>
                          <a:latin typeface="+mn-lt"/>
                          <a:ea typeface="+mn-ea"/>
                          <a:cs typeface="+mn-cs"/>
                        </a:rPr>
                        <a:t>Talk about the things that are special are special and valued in a place of worship.</a:t>
                      </a:r>
                    </a:p>
                    <a:p>
                      <a:r>
                        <a:rPr lang="en-GB" sz="1000" kern="1200" dirty="0">
                          <a:solidFill>
                            <a:schemeClr val="dk1"/>
                          </a:solidFill>
                          <a:effectLst/>
                          <a:latin typeface="+mn-lt"/>
                          <a:ea typeface="+mn-ea"/>
                          <a:cs typeface="+mn-cs"/>
                        </a:rPr>
                        <a:t>Identify some significant features of sacred places. </a:t>
                      </a:r>
                    </a:p>
                    <a:p>
                      <a:r>
                        <a:rPr lang="en-GB" sz="1000" kern="1200" dirty="0">
                          <a:solidFill>
                            <a:schemeClr val="dk1"/>
                          </a:solidFill>
                          <a:effectLst/>
                          <a:latin typeface="+mn-lt"/>
                          <a:ea typeface="+mn-ea"/>
                          <a:cs typeface="+mn-cs"/>
                        </a:rPr>
                        <a:t>Recognise a place of worship.</a:t>
                      </a:r>
                    </a:p>
                    <a:p>
                      <a:r>
                        <a:rPr lang="en-GB" sz="1000" kern="1200" dirty="0">
                          <a:solidFill>
                            <a:schemeClr val="dk1"/>
                          </a:solidFill>
                          <a:effectLst/>
                          <a:latin typeface="+mn-lt"/>
                          <a:ea typeface="+mn-ea"/>
                          <a:cs typeface="+mn-cs"/>
                        </a:rPr>
                        <a:t>Get to know and use appropriate words to talk about their thoughts and feelings when visiting a church.</a:t>
                      </a:r>
                    </a:p>
                    <a:p>
                      <a:r>
                        <a:rPr lang="en-GB" sz="1000" kern="1200" dirty="0">
                          <a:solidFill>
                            <a:schemeClr val="dk1"/>
                          </a:solidFill>
                          <a:effectLst/>
                          <a:latin typeface="+mn-lt"/>
                          <a:ea typeface="+mn-ea"/>
                          <a:cs typeface="+mn-cs"/>
                        </a:rPr>
                        <a:t>Express a personal response to the natural world,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solidFill>
                            <a:schemeClr val="tx1"/>
                          </a:solidFill>
                          <a:latin typeface="+mn-lt"/>
                          <a:cs typeface="Amatic SC" panose="00000500000000000000" pitchFamily="2" charset="-79"/>
                        </a:rPr>
                        <a:t>Which stories are special and why?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dirty="0">
                        <a:solidFill>
                          <a:schemeClr val="tx1"/>
                        </a:solidFill>
                        <a:latin typeface="+mn-lt"/>
                        <a:cs typeface="Amatic SC" panose="00000500000000000000" pitchFamily="2" charset="-79"/>
                      </a:endParaRPr>
                    </a:p>
                    <a:p>
                      <a:r>
                        <a:rPr lang="en-GB" sz="1000" kern="1200" dirty="0">
                          <a:solidFill>
                            <a:schemeClr val="dk1"/>
                          </a:solidFill>
                          <a:effectLst/>
                          <a:latin typeface="+mn-lt"/>
                          <a:ea typeface="+mn-ea"/>
                          <a:cs typeface="+mn-cs"/>
                        </a:rPr>
                        <a:t>Talk about some religious stories.</a:t>
                      </a:r>
                    </a:p>
                    <a:p>
                      <a:r>
                        <a:rPr lang="en-GB" sz="1000" kern="1200" dirty="0">
                          <a:solidFill>
                            <a:schemeClr val="dk1"/>
                          </a:solidFill>
                          <a:effectLst/>
                          <a:latin typeface="+mn-lt"/>
                          <a:ea typeface="+mn-ea"/>
                          <a:cs typeface="+mn-cs"/>
                        </a:rPr>
                        <a:t>Recognise some religious words, e.g. about God.</a:t>
                      </a:r>
                    </a:p>
                    <a:p>
                      <a:r>
                        <a:rPr lang="en-GB" sz="1000" kern="1200" dirty="0">
                          <a:solidFill>
                            <a:schemeClr val="dk1"/>
                          </a:solidFill>
                          <a:effectLst/>
                          <a:latin typeface="+mn-lt"/>
                          <a:ea typeface="+mn-ea"/>
                          <a:cs typeface="+mn-cs"/>
                        </a:rPr>
                        <a:t>Identify some of their own feelings in the stories they hear.</a:t>
                      </a:r>
                    </a:p>
                    <a:p>
                      <a:r>
                        <a:rPr lang="en-GB" sz="1000" kern="1200" dirty="0">
                          <a:solidFill>
                            <a:schemeClr val="dk1"/>
                          </a:solidFill>
                          <a:effectLst/>
                          <a:latin typeface="+mn-lt"/>
                          <a:ea typeface="+mn-ea"/>
                          <a:cs typeface="+mn-cs"/>
                        </a:rPr>
                        <a:t>Identify a sacred text e.g. Bible, Qur’an.</a:t>
                      </a:r>
                    </a:p>
                    <a:p>
                      <a:r>
                        <a:rPr lang="en-GB" sz="1000" kern="1200" dirty="0">
                          <a:solidFill>
                            <a:schemeClr val="dk1"/>
                          </a:solidFill>
                          <a:effectLst/>
                          <a:latin typeface="+mn-lt"/>
                          <a:ea typeface="+mn-ea"/>
                          <a:cs typeface="+mn-cs"/>
                        </a:rPr>
                        <a:t>Talk about what Jesus teaches about keeping promises is a good thing to do.</a:t>
                      </a:r>
                    </a:p>
                    <a:p>
                      <a:r>
                        <a:rPr lang="en-GB" sz="1000" kern="1200" dirty="0">
                          <a:solidFill>
                            <a:schemeClr val="dk1"/>
                          </a:solidFill>
                          <a:effectLst/>
                          <a:latin typeface="+mn-lt"/>
                          <a:ea typeface="+mn-ea"/>
                          <a:cs typeface="+mn-cs"/>
                        </a:rPr>
                        <a:t>Talk about what Jesus teaches about</a:t>
                      </a:r>
                    </a:p>
                    <a:p>
                      <a:r>
                        <a:rPr lang="en-GB" sz="1000" kern="1200" dirty="0">
                          <a:solidFill>
                            <a:schemeClr val="dk1"/>
                          </a:solidFill>
                          <a:effectLst/>
                          <a:latin typeface="+mn-lt"/>
                          <a:ea typeface="+mn-ea"/>
                          <a:cs typeface="+mn-cs"/>
                        </a:rPr>
                        <a:t>saying ‘thank you’, and why it is good to thank and be thanked.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3627661565"/>
                  </a:ext>
                </a:extLst>
              </a:tr>
            </a:tbl>
          </a:graphicData>
        </a:graphic>
      </p:graphicFrame>
      <p:sp>
        <p:nvSpPr>
          <p:cNvPr id="8" name="TextBox 7">
            <a:extLst>
              <a:ext uri="{FF2B5EF4-FFF2-40B4-BE49-F238E27FC236}">
                <a16:creationId xmlns:a16="http://schemas.microsoft.com/office/drawing/2014/main" id="{3B56C48B-F564-4F8D-9D13-E7F7C28E2C7D}"/>
              </a:ext>
            </a:extLst>
          </p:cNvPr>
          <p:cNvSpPr txBox="1"/>
          <p:nvPr/>
        </p:nvSpPr>
        <p:spPr>
          <a:xfrm>
            <a:off x="838200" y="6446767"/>
            <a:ext cx="12473126" cy="307777"/>
          </a:xfrm>
          <a:prstGeom prst="rect">
            <a:avLst/>
          </a:prstGeom>
          <a:noFill/>
        </p:spPr>
        <p:txBody>
          <a:bodyPr wrap="square">
            <a:spAutoFit/>
          </a:bodyPr>
          <a:lstStyle/>
          <a:p>
            <a:r>
              <a:rPr lang="en-US" sz="1400" i="1" dirty="0">
                <a:solidFill>
                  <a:schemeClr val="bg1">
                    <a:lumMod val="50000"/>
                  </a:schemeClr>
                </a:solidFill>
              </a:rPr>
              <a:t>The symptom of an educated person is good character, which includes empathy, gratitude, courage, integrity, self-discipline and respect.</a:t>
            </a:r>
            <a:endParaRPr lang="en-GB" sz="1400" i="1" dirty="0">
              <a:solidFill>
                <a:schemeClr val="bg1">
                  <a:lumMod val="50000"/>
                </a:schemeClr>
              </a:solidFill>
            </a:endParaRPr>
          </a:p>
        </p:txBody>
      </p:sp>
      <p:pic>
        <p:nvPicPr>
          <p:cNvPr id="5" name="Picture 2" descr="https://img.cdn.schooljotter2.com/sampled/11787741/130/130/nocro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891" y="203607"/>
            <a:ext cx="784225" cy="784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89133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990600" y="-678288"/>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609232471"/>
              </p:ext>
            </p:extLst>
          </p:nvPr>
        </p:nvGraphicFramePr>
        <p:xfrm>
          <a:off x="197738" y="734903"/>
          <a:ext cx="11796523" cy="5756123"/>
        </p:xfrm>
        <a:graphic>
          <a:graphicData uri="http://schemas.openxmlformats.org/drawingml/2006/table">
            <a:tbl>
              <a:tblPr firstRow="1" bandRow="1">
                <a:tableStyleId>{5C22544A-7EE6-4342-B048-85BDC9FD1C3A}</a:tableStyleId>
              </a:tblPr>
              <a:tblGrid>
                <a:gridCol w="1735869">
                  <a:extLst>
                    <a:ext uri="{9D8B030D-6E8A-4147-A177-3AD203B41FA5}">
                      <a16:colId xmlns:a16="http://schemas.microsoft.com/office/drawing/2014/main" val="385991600"/>
                    </a:ext>
                  </a:extLst>
                </a:gridCol>
                <a:gridCol w="1538235">
                  <a:extLst>
                    <a:ext uri="{9D8B030D-6E8A-4147-A177-3AD203B41FA5}">
                      <a16:colId xmlns:a16="http://schemas.microsoft.com/office/drawing/2014/main" val="2865123548"/>
                    </a:ext>
                  </a:extLst>
                </a:gridCol>
                <a:gridCol w="116840">
                  <a:extLst>
                    <a:ext uri="{9D8B030D-6E8A-4147-A177-3AD203B41FA5}">
                      <a16:colId xmlns:a16="http://schemas.microsoft.com/office/drawing/2014/main" val="872926247"/>
                    </a:ext>
                  </a:extLst>
                </a:gridCol>
                <a:gridCol w="1554705">
                  <a:extLst>
                    <a:ext uri="{9D8B030D-6E8A-4147-A177-3AD203B41FA5}">
                      <a16:colId xmlns:a16="http://schemas.microsoft.com/office/drawing/2014/main" val="2690459710"/>
                    </a:ext>
                  </a:extLst>
                </a:gridCol>
                <a:gridCol w="116840">
                  <a:extLst>
                    <a:ext uri="{9D8B030D-6E8A-4147-A177-3AD203B41FA5}">
                      <a16:colId xmlns:a16="http://schemas.microsoft.com/office/drawing/2014/main" val="1315738151"/>
                    </a:ext>
                  </a:extLst>
                </a:gridCol>
                <a:gridCol w="1571174">
                  <a:extLst>
                    <a:ext uri="{9D8B030D-6E8A-4147-A177-3AD203B41FA5}">
                      <a16:colId xmlns:a16="http://schemas.microsoft.com/office/drawing/2014/main" val="1848787987"/>
                    </a:ext>
                  </a:extLst>
                </a:gridCol>
                <a:gridCol w="116840">
                  <a:extLst>
                    <a:ext uri="{9D8B030D-6E8A-4147-A177-3AD203B41FA5}">
                      <a16:colId xmlns:a16="http://schemas.microsoft.com/office/drawing/2014/main" val="2709165749"/>
                    </a:ext>
                  </a:extLst>
                </a:gridCol>
                <a:gridCol w="1587644">
                  <a:extLst>
                    <a:ext uri="{9D8B030D-6E8A-4147-A177-3AD203B41FA5}">
                      <a16:colId xmlns:a16="http://schemas.microsoft.com/office/drawing/2014/main" val="1626726412"/>
                    </a:ext>
                  </a:extLst>
                </a:gridCol>
                <a:gridCol w="116840">
                  <a:extLst>
                    <a:ext uri="{9D8B030D-6E8A-4147-A177-3AD203B41FA5}">
                      <a16:colId xmlns:a16="http://schemas.microsoft.com/office/drawing/2014/main" val="2335150482"/>
                    </a:ext>
                  </a:extLst>
                </a:gridCol>
                <a:gridCol w="1604113">
                  <a:extLst>
                    <a:ext uri="{9D8B030D-6E8A-4147-A177-3AD203B41FA5}">
                      <a16:colId xmlns:a16="http://schemas.microsoft.com/office/drawing/2014/main" val="3189764146"/>
                    </a:ext>
                  </a:extLst>
                </a:gridCol>
                <a:gridCol w="116840">
                  <a:extLst>
                    <a:ext uri="{9D8B030D-6E8A-4147-A177-3AD203B41FA5}">
                      <a16:colId xmlns:a16="http://schemas.microsoft.com/office/drawing/2014/main" val="4046203905"/>
                    </a:ext>
                  </a:extLst>
                </a:gridCol>
                <a:gridCol w="1620583">
                  <a:extLst>
                    <a:ext uri="{9D8B030D-6E8A-4147-A177-3AD203B41FA5}">
                      <a16:colId xmlns:a16="http://schemas.microsoft.com/office/drawing/2014/main" val="1588033082"/>
                    </a:ext>
                  </a:extLst>
                </a:gridCol>
              </a:tblGrid>
              <a:tr h="372289">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Autumn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Amatic SC" panose="00000500000000000000" pitchFamily="2" charset="-79"/>
                          <a:cs typeface="Amatic SC" panose="00000500000000000000" pitchFamily="2" charset="-79"/>
                        </a:rPr>
                        <a:t>Autumn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2000" baseline="0" dirty="0">
                          <a:latin typeface="Amatic SC" panose="00000500000000000000" pitchFamily="2" charset="-79"/>
                          <a:cs typeface="Amatic SC" panose="00000500000000000000" pitchFamily="2" charset="-79"/>
                        </a:rPr>
                        <a:t>Amazing animals </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000" dirty="0">
                          <a:latin typeface="Amatic SC" panose="00000500000000000000" pitchFamily="2" charset="-79"/>
                          <a:cs typeface="Amatic SC" panose="00000500000000000000" pitchFamily="2"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a:t>
                      </a:r>
                      <a:r>
                        <a:rPr lang="en-US" sz="2000" baseline="0" dirty="0">
                          <a:latin typeface="Amatic SC" panose="00000500000000000000" pitchFamily="2" charset="-79"/>
                          <a:cs typeface="Amatic SC" panose="00000500000000000000" pitchFamily="2" charset="-79"/>
                        </a:rPr>
                        <a:t> the sea</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272033691"/>
                  </a:ext>
                </a:extLst>
              </a:tr>
              <a:tr h="42212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latin typeface="Amatic SC" panose="00000500000000000000" pitchFamily="2" charset="-79"/>
                          <a:cs typeface="Amatic SC" panose="00000500000000000000" pitchFamily="2" charset="-79"/>
                        </a:rPr>
                        <a:t>Communication and Language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11">
                  <a:txBody>
                    <a:bodyPr/>
                    <a:lstStyle/>
                    <a:p>
                      <a:pPr algn="l"/>
                      <a:r>
                        <a:rPr lang="en-US" sz="1200" b="0" i="0" dirty="0">
                          <a:latin typeface="+mn-lt"/>
                        </a:rPr>
                        <a:t>The development of children’s spoken language underpins all seven areas of learning and development. Children’s </a:t>
                      </a:r>
                      <a:r>
                        <a:rPr lang="en-US" sz="1200" b="1" i="0" dirty="0">
                          <a:latin typeface="+mn-lt"/>
                        </a:rPr>
                        <a:t>back-and-forth interactions </a:t>
                      </a:r>
                      <a:r>
                        <a:rPr lang="en-US" sz="1200" b="0" i="0" dirty="0">
                          <a:latin typeface="+mn-lt"/>
                        </a:rPr>
                        <a:t>from an early age form the foundations for language and cognitive development. The number and quality of the conversations they have with adults and peers throughout the day in a </a:t>
                      </a:r>
                      <a:r>
                        <a:rPr lang="en-US" sz="1200" b="1" i="0" dirty="0">
                          <a:latin typeface="+mn-lt"/>
                        </a:rPr>
                        <a:t>language-rich environment</a:t>
                      </a:r>
                      <a:r>
                        <a:rPr lang="en-US" sz="1200" b="0" i="0" dirty="0">
                          <a:latin typeface="+mn-lt"/>
                        </a:rPr>
                        <a:t> is crucial. By commenting on what children are interested in or doing, and echoing back what they say with </a:t>
                      </a:r>
                      <a:r>
                        <a:rPr lang="en-US" sz="1200" b="1" i="0" dirty="0">
                          <a:latin typeface="+mn-lt"/>
                        </a:rPr>
                        <a:t>new vocabulary added</a:t>
                      </a:r>
                      <a:r>
                        <a:rPr lang="en-US" sz="1200" b="0" i="0" dirty="0">
                          <a:latin typeface="+mn-lt"/>
                        </a:rPr>
                        <a:t>, practitioners will build children's language effectively</a:t>
                      </a:r>
                      <a:r>
                        <a:rPr lang="en-US" sz="1200" b="1" i="0" dirty="0">
                          <a:latin typeface="+mn-lt"/>
                        </a:rPr>
                        <a:t>. Reading frequently to children</a:t>
                      </a:r>
                      <a:r>
                        <a:rPr lang="en-US" sz="1200" b="0" i="0" dirty="0">
                          <a:latin typeface="+mn-lt"/>
                        </a:rPr>
                        <a:t>, and </a:t>
                      </a:r>
                      <a:r>
                        <a:rPr lang="en-US" sz="1200" b="1" i="0" dirty="0">
                          <a:latin typeface="+mn-lt"/>
                        </a:rPr>
                        <a:t>engaging them actively in stories</a:t>
                      </a:r>
                      <a:r>
                        <a:rPr lang="en-US" sz="1200" b="0" i="0" dirty="0">
                          <a:latin typeface="+mn-lt"/>
                        </a:rPr>
                        <a:t>, non-fiction, rhymes and poems, and then providing them with extensive opportunities to use and </a:t>
                      </a:r>
                      <a:r>
                        <a:rPr lang="en-US" sz="1200" b="1" i="0" dirty="0">
                          <a:latin typeface="+mn-lt"/>
                        </a:rPr>
                        <a:t>embed new words in a range of contexts, </a:t>
                      </a:r>
                      <a:r>
                        <a:rPr lang="en-US" sz="1200" b="0" i="0" dirty="0">
                          <a:latin typeface="+mn-lt"/>
                        </a:rPr>
                        <a:t>will give children the opportunity to thrive. Through </a:t>
                      </a:r>
                      <a:r>
                        <a:rPr lang="en-US" sz="1200" b="1" i="0" dirty="0">
                          <a:latin typeface="+mn-lt"/>
                        </a:rPr>
                        <a:t>conversation, story-telling and role play</a:t>
                      </a:r>
                      <a:r>
                        <a:rPr lang="en-US" sz="1200" b="0" i="0" dirty="0">
                          <a:latin typeface="+mn-lt"/>
                        </a:rPr>
                        <a:t>, where children </a:t>
                      </a:r>
                      <a:r>
                        <a:rPr lang="en-US" sz="1200" b="1" i="0" dirty="0">
                          <a:latin typeface="+mn-lt"/>
                        </a:rPr>
                        <a:t>share their ideas </a:t>
                      </a:r>
                      <a:r>
                        <a:rPr lang="en-US" sz="1200" b="0" i="0" dirty="0">
                          <a:latin typeface="+mn-lt"/>
                        </a:rPr>
                        <a:t>with support and </a:t>
                      </a:r>
                      <a:r>
                        <a:rPr lang="en-US" sz="1200" b="1" i="0" dirty="0">
                          <a:latin typeface="+mn-lt"/>
                        </a:rPr>
                        <a:t>modelling</a:t>
                      </a:r>
                      <a:r>
                        <a:rPr lang="en-US" sz="1200" b="0" i="0" dirty="0">
                          <a:latin typeface="+mn-lt"/>
                        </a:rPr>
                        <a:t> from their teacher, and sensitive questioning that invites them to elaborate, children become comfortable using a </a:t>
                      </a:r>
                      <a:r>
                        <a:rPr lang="en-US" sz="1200" b="1" i="0" dirty="0">
                          <a:latin typeface="+mn-lt"/>
                        </a:rPr>
                        <a:t>rich range of vocabulary </a:t>
                      </a:r>
                      <a:r>
                        <a:rPr lang="en-US" sz="1200" b="0" i="0" dirty="0">
                          <a:latin typeface="+mn-lt"/>
                        </a:rPr>
                        <a:t>and </a:t>
                      </a:r>
                      <a:r>
                        <a:rPr lang="en-US" sz="1200" b="1" i="0" dirty="0">
                          <a:latin typeface="+mn-lt"/>
                        </a:rPr>
                        <a:t>language structures.</a:t>
                      </a:r>
                      <a:endParaRPr lang="en-US" sz="1200" b="1" i="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765929432"/>
                  </a:ext>
                </a:extLst>
              </a:tr>
              <a:tr h="989017">
                <a:tc>
                  <a:txBody>
                    <a:bodyPr/>
                    <a:lstStyle/>
                    <a:p>
                      <a:pPr algn="ctr"/>
                      <a:r>
                        <a:rPr lang="en-US" sz="1100" dirty="0"/>
                        <a:t>Whole EYFS Focus – C&amp;L is developed throughout the year through high quality interactions, daily group discussions, sharing circles, Jigsaw</a:t>
                      </a:r>
                      <a:r>
                        <a:rPr lang="en-US" sz="1100" baseline="0" dirty="0"/>
                        <a:t> sessions,</a:t>
                      </a:r>
                      <a:r>
                        <a:rPr lang="en-US" sz="1100" dirty="0"/>
                        <a:t>  stories, singing, speech and language interventions, NELI ,</a:t>
                      </a:r>
                      <a:r>
                        <a:rPr lang="en-US" sz="1100" baseline="0" dirty="0"/>
                        <a:t> story telling sessions </a:t>
                      </a:r>
                      <a:r>
                        <a:rPr lang="en-US" sz="1100" dirty="0"/>
                        <a:t>actions, EYFS productions, assemblies  and weekly interventions. </a:t>
                      </a:r>
                    </a:p>
                    <a:p>
                      <a:pPr algn="ctr"/>
                      <a:endParaRPr lang="en-US" sz="1100" dirty="0"/>
                    </a:p>
                    <a:p>
                      <a:pPr algn="ctr"/>
                      <a:endParaRPr lang="en-US" sz="1100" b="1" dirty="0">
                        <a:latin typeface="Amatic SC" panose="00000500000000000000" pitchFamily="2" charset="-79"/>
                        <a:cs typeface="Amatic SC" panose="00000500000000000000" pitchFamily="2" charset="-79"/>
                      </a:endParaRPr>
                    </a:p>
                    <a:p>
                      <a:pPr algn="ctr"/>
                      <a:r>
                        <a:rPr lang="en-US" sz="2800" b="1" dirty="0">
                          <a:latin typeface="Amatic SC" panose="00000500000000000000" pitchFamily="2" charset="-79"/>
                          <a:cs typeface="Amatic SC" panose="00000500000000000000" pitchFamily="2" charset="-79"/>
                        </a:rPr>
                        <a:t>Daily story time </a:t>
                      </a:r>
                      <a:endParaRPr lang="en-GB" sz="2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1100" b="1" dirty="0">
                          <a:solidFill>
                            <a:schemeClr val="bg1">
                              <a:lumMod val="50000"/>
                            </a:schemeClr>
                          </a:solidFill>
                          <a:latin typeface="+mn-lt"/>
                          <a:cs typeface="Amatic SC" panose="00000500000000000000" pitchFamily="2" charset="-79"/>
                        </a:rPr>
                        <a:t>Welcome to EYFS </a:t>
                      </a:r>
                    </a:p>
                    <a:p>
                      <a:pPr algn="ctr"/>
                      <a:r>
                        <a:rPr lang="en-US" sz="1100" b="0" dirty="0">
                          <a:solidFill>
                            <a:schemeClr val="tx1"/>
                          </a:solidFill>
                          <a:latin typeface="+mn-lt"/>
                          <a:cs typeface="Amatic SC" panose="00000500000000000000" pitchFamily="2" charset="-79"/>
                        </a:rPr>
                        <a:t>Settling in activities </a:t>
                      </a:r>
                    </a:p>
                    <a:p>
                      <a:pPr algn="ctr"/>
                      <a:r>
                        <a:rPr lang="en-US" sz="1100" b="0" dirty="0">
                          <a:solidFill>
                            <a:schemeClr val="tx1"/>
                          </a:solidFill>
                          <a:latin typeface="+mn-lt"/>
                          <a:cs typeface="Amatic SC" panose="00000500000000000000" pitchFamily="2" charset="-79"/>
                        </a:rPr>
                        <a:t>Making friends </a:t>
                      </a:r>
                    </a:p>
                    <a:p>
                      <a:pPr algn="ctr"/>
                      <a:r>
                        <a:rPr lang="en-US" sz="1100" dirty="0"/>
                        <a:t>Children talking about experiences that are familiar to them</a:t>
                      </a:r>
                    </a:p>
                    <a:p>
                      <a:pPr algn="ctr"/>
                      <a:r>
                        <a:rPr lang="en-US" sz="1100" b="0" dirty="0">
                          <a:solidFill>
                            <a:schemeClr val="tx1"/>
                          </a:solidFill>
                          <a:latin typeface="+mn-lt"/>
                          <a:cs typeface="Amatic SC" panose="00000500000000000000" pitchFamily="2" charset="-79"/>
                        </a:rPr>
                        <a:t>What are your passions / goals / dreams? </a:t>
                      </a:r>
                    </a:p>
                    <a:p>
                      <a:pPr algn="ctr"/>
                      <a:r>
                        <a:rPr lang="en-US" sz="1100" b="0" dirty="0">
                          <a:solidFill>
                            <a:schemeClr val="tx1"/>
                          </a:solidFill>
                          <a:latin typeface="+mn-lt"/>
                          <a:cs typeface="Amatic SC" panose="00000500000000000000" pitchFamily="2" charset="-79"/>
                        </a:rPr>
                        <a:t>This is me! </a:t>
                      </a:r>
                    </a:p>
                    <a:p>
                      <a:pPr algn="ctr"/>
                      <a:r>
                        <a:rPr lang="en-US" sz="1100" b="0" dirty="0">
                          <a:solidFill>
                            <a:schemeClr val="tx1"/>
                          </a:solidFill>
                          <a:latin typeface="+mn-lt"/>
                          <a:cs typeface="Amatic SC" panose="00000500000000000000" pitchFamily="2" charset="-79"/>
                        </a:rPr>
                        <a:t>Rhyming and alliteration </a:t>
                      </a:r>
                    </a:p>
                    <a:p>
                      <a:pPr algn="ctr"/>
                      <a:r>
                        <a:rPr lang="en-US" sz="1100" b="0" dirty="0">
                          <a:solidFill>
                            <a:schemeClr val="tx1"/>
                          </a:solidFill>
                          <a:latin typeface="+mn-lt"/>
                          <a:cs typeface="Amatic SC" panose="00000500000000000000" pitchFamily="2" charset="-79"/>
                        </a:rPr>
                        <a:t>Familiar Print</a:t>
                      </a:r>
                    </a:p>
                    <a:p>
                      <a:pPr algn="ctr"/>
                      <a:r>
                        <a:rPr lang="en-US" sz="1100" b="0" dirty="0">
                          <a:solidFill>
                            <a:schemeClr val="tx1"/>
                          </a:solidFill>
                          <a:latin typeface="+mn-lt"/>
                          <a:cs typeface="Amatic SC" panose="00000500000000000000" pitchFamily="2" charset="-79"/>
                        </a:rPr>
                        <a:t>Sharing facts about me!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0" dirty="0">
                          <a:solidFill>
                            <a:schemeClr val="tx1"/>
                          </a:solidFill>
                          <a:latin typeface="+mn-lt"/>
                          <a:cs typeface="Amatic SC" panose="00000500000000000000" pitchFamily="2" charset="-79"/>
                        </a:rPr>
                        <a:t>Mood Monsters Shared stories </a:t>
                      </a:r>
                    </a:p>
                    <a:p>
                      <a:pPr algn="ctr"/>
                      <a:r>
                        <a:rPr lang="en-US" sz="1100" b="0" dirty="0">
                          <a:solidFill>
                            <a:schemeClr val="tx1"/>
                          </a:solidFill>
                          <a:latin typeface="+mn-lt"/>
                          <a:cs typeface="Amatic SC" panose="00000500000000000000" pitchFamily="2" charset="-79"/>
                        </a:rPr>
                        <a:t>All about me! </a:t>
                      </a:r>
                    </a:p>
                    <a:p>
                      <a:pPr algn="ctr"/>
                      <a:r>
                        <a:rPr lang="en-US" sz="1100" dirty="0"/>
                        <a:t>Model talk routines through the day. For example, arriving in school: “Good morning, how are you?” </a:t>
                      </a:r>
                      <a:endParaRPr lang="en-GB" sz="11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1100" b="1" dirty="0">
                          <a:solidFill>
                            <a:schemeClr val="bg1">
                              <a:lumMod val="50000"/>
                            </a:schemeClr>
                          </a:solidFill>
                          <a:latin typeface="+mn-lt"/>
                          <a:cs typeface="Amatic SC" panose="00000500000000000000" pitchFamily="2" charset="-79"/>
                        </a:rPr>
                        <a:t>Tell me a story! </a:t>
                      </a:r>
                    </a:p>
                    <a:p>
                      <a:pPr algn="ctr"/>
                      <a:r>
                        <a:rPr lang="en-US" sz="1100" b="0" dirty="0">
                          <a:solidFill>
                            <a:schemeClr val="tx1"/>
                          </a:solidFill>
                          <a:latin typeface="+mn-lt"/>
                          <a:cs typeface="Amatic SC" panose="00000500000000000000" pitchFamily="2" charset="-79"/>
                        </a:rPr>
                        <a:t>Develop vocabulary  </a:t>
                      </a:r>
                    </a:p>
                    <a:p>
                      <a:pPr algn="ctr"/>
                      <a:r>
                        <a:rPr lang="en-US" sz="1100" b="0" dirty="0">
                          <a:solidFill>
                            <a:schemeClr val="tx1"/>
                          </a:solidFill>
                          <a:latin typeface="+mn-lt"/>
                          <a:cs typeface="Amatic SC" panose="00000500000000000000" pitchFamily="2" charset="-79"/>
                        </a:rPr>
                        <a:t>Discovering Passions </a:t>
                      </a:r>
                    </a:p>
                    <a:p>
                      <a:pPr algn="ctr"/>
                      <a:r>
                        <a:rPr lang="en-US" sz="1100" b="0" dirty="0">
                          <a:solidFill>
                            <a:schemeClr val="tx1"/>
                          </a:solidFill>
                          <a:latin typeface="+mn-lt"/>
                          <a:cs typeface="Amatic SC" panose="00000500000000000000" pitchFamily="2" charset="-79"/>
                        </a:rPr>
                        <a:t>Tell me a story - retelling stories</a:t>
                      </a:r>
                    </a:p>
                    <a:p>
                      <a:pPr algn="ctr"/>
                      <a:r>
                        <a:rPr lang="en-US" sz="1100" b="0" dirty="0">
                          <a:solidFill>
                            <a:schemeClr val="tx1"/>
                          </a:solidFill>
                          <a:latin typeface="+mn-lt"/>
                          <a:cs typeface="Amatic SC" panose="00000500000000000000" pitchFamily="2" charset="-79"/>
                        </a:rPr>
                        <a:t>Story language </a:t>
                      </a:r>
                    </a:p>
                    <a:p>
                      <a:pPr algn="ctr"/>
                      <a:r>
                        <a:rPr lang="en-US" sz="1100" b="0" dirty="0">
                          <a:solidFill>
                            <a:schemeClr val="tx1"/>
                          </a:solidFill>
                          <a:latin typeface="+mn-lt"/>
                          <a:cs typeface="Amatic SC" panose="00000500000000000000" pitchFamily="2" charset="-79"/>
                        </a:rPr>
                        <a:t>Word hunts</a:t>
                      </a:r>
                    </a:p>
                    <a:p>
                      <a:pPr algn="ctr"/>
                      <a:r>
                        <a:rPr lang="en-US" sz="1100" b="0" dirty="0">
                          <a:solidFill>
                            <a:schemeClr val="tx1"/>
                          </a:solidFill>
                          <a:latin typeface="+mn-lt"/>
                          <a:cs typeface="Amatic SC" panose="00000500000000000000" pitchFamily="2" charset="-79"/>
                        </a:rPr>
                        <a:t>Listening and responding to stories</a:t>
                      </a:r>
                    </a:p>
                    <a:p>
                      <a:pPr algn="ctr"/>
                      <a:r>
                        <a:rPr lang="en-US" sz="1100" b="0" dirty="0">
                          <a:solidFill>
                            <a:schemeClr val="tx1"/>
                          </a:solidFill>
                          <a:latin typeface="+mn-lt"/>
                          <a:cs typeface="Amatic SC" panose="00000500000000000000" pitchFamily="2" charset="-79"/>
                        </a:rPr>
                        <a:t>Following instructions  </a:t>
                      </a:r>
                    </a:p>
                    <a:p>
                      <a:pPr algn="ctr"/>
                      <a:r>
                        <a:rPr lang="en-US" sz="1100" b="0" dirty="0">
                          <a:solidFill>
                            <a:schemeClr val="tx1"/>
                          </a:solidFill>
                          <a:latin typeface="+mn-lt"/>
                          <a:cs typeface="Amatic SC" panose="00000500000000000000" pitchFamily="2" charset="-79"/>
                        </a:rPr>
                        <a:t>Takes part in discussion </a:t>
                      </a:r>
                    </a:p>
                    <a:p>
                      <a:pPr algn="ctr"/>
                      <a:r>
                        <a:rPr lang="en-US" sz="1100" dirty="0"/>
                        <a:t>Understand how to listen carefully and why listening is important.</a:t>
                      </a:r>
                    </a:p>
                    <a:p>
                      <a:pPr algn="ctr"/>
                      <a:r>
                        <a:rPr lang="en-US" sz="1100" dirty="0"/>
                        <a:t>Use new vocabulary through the day.</a:t>
                      </a:r>
                    </a:p>
                    <a:p>
                      <a:pPr algn="ctr"/>
                      <a:r>
                        <a:rPr lang="en-US" sz="1100" dirty="0"/>
                        <a:t>Choose books that will develop their vocabulary. </a:t>
                      </a:r>
                      <a:endParaRPr lang="en-GB" sz="1100" b="0" dirty="0">
                        <a:solidFill>
                          <a:schemeClr val="tx1"/>
                        </a:solidFill>
                        <a:latin typeface="+mn-lt"/>
                        <a:cs typeface="Amatic SC" panose="00000500000000000000" pitchFamily="2" charset="-79"/>
                      </a:endParaRPr>
                    </a:p>
                    <a:p>
                      <a:pPr algn="l"/>
                      <a:endParaRPr lang="en-GB" sz="11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100" b="1" dirty="0">
                          <a:solidFill>
                            <a:schemeClr val="bg1">
                              <a:lumMod val="50000"/>
                            </a:schemeClr>
                          </a:solidFill>
                          <a:latin typeface="+mn-lt"/>
                          <a:cs typeface="Amatic SC" panose="00000500000000000000" pitchFamily="2" charset="-79"/>
                        </a:rPr>
                        <a:t>Tell me why! </a:t>
                      </a:r>
                    </a:p>
                    <a:p>
                      <a:pPr algn="ctr"/>
                      <a:r>
                        <a:rPr lang="en-US" sz="1100" b="0" dirty="0">
                          <a:solidFill>
                            <a:schemeClr val="tx1"/>
                          </a:solidFill>
                          <a:latin typeface="+mn-lt"/>
                          <a:cs typeface="Amatic SC" panose="00000500000000000000" pitchFamily="2" charset="-79"/>
                        </a:rPr>
                        <a:t>Using language well </a:t>
                      </a:r>
                    </a:p>
                    <a:p>
                      <a:pPr algn="ctr"/>
                      <a:r>
                        <a:rPr lang="en-US" sz="1100" b="0" dirty="0">
                          <a:solidFill>
                            <a:schemeClr val="tx1"/>
                          </a:solidFill>
                          <a:latin typeface="+mn-lt"/>
                          <a:cs typeface="Amatic SC" panose="00000500000000000000" pitchFamily="2" charset="-79"/>
                        </a:rPr>
                        <a:t>Ask’s how and why questions…</a:t>
                      </a:r>
                    </a:p>
                    <a:p>
                      <a:pPr algn="ctr"/>
                      <a:r>
                        <a:rPr lang="en-US" sz="1100" b="0" dirty="0">
                          <a:solidFill>
                            <a:schemeClr val="tx1"/>
                          </a:solidFill>
                          <a:latin typeface="+mn-lt"/>
                          <a:cs typeface="Amatic SC" panose="00000500000000000000" pitchFamily="2" charset="-79"/>
                        </a:rPr>
                        <a:t>Discovering Passions</a:t>
                      </a:r>
                    </a:p>
                    <a:p>
                      <a:pPr algn="ctr"/>
                      <a:r>
                        <a:rPr lang="en-US" sz="1100" b="0" dirty="0">
                          <a:solidFill>
                            <a:schemeClr val="tx1"/>
                          </a:solidFill>
                          <a:latin typeface="+mn-lt"/>
                          <a:cs typeface="Amatic SC" panose="00000500000000000000" pitchFamily="2" charset="-79"/>
                        </a:rPr>
                        <a:t>Retell a story with story language </a:t>
                      </a:r>
                    </a:p>
                    <a:p>
                      <a:pPr algn="ctr"/>
                      <a:r>
                        <a:rPr lang="en-US" sz="1100" dirty="0"/>
                        <a:t>Ask questions to find out more and to check they understand what has been said to them. </a:t>
                      </a:r>
                    </a:p>
                    <a:p>
                      <a:pPr algn="ctr"/>
                      <a:r>
                        <a:rPr lang="en-US" sz="1100" dirty="0"/>
                        <a:t>Describe events in some detail. </a:t>
                      </a:r>
                      <a:r>
                        <a:rPr lang="en-US" sz="1100" b="0" dirty="0">
                          <a:solidFill>
                            <a:schemeClr val="tx1"/>
                          </a:solidFill>
                          <a:latin typeface="+mn-lt"/>
                          <a:cs typeface="Amatic SC" panose="00000500000000000000" pitchFamily="2" charset="-79"/>
                        </a:rPr>
                        <a:t>  </a:t>
                      </a:r>
                    </a:p>
                    <a:p>
                      <a:pPr algn="ctr"/>
                      <a:r>
                        <a:rPr lang="en-US" sz="1100" dirty="0"/>
                        <a:t>Listen to and talk about stories to build familiarity and understanding. </a:t>
                      </a:r>
                    </a:p>
                    <a:p>
                      <a:pPr algn="ctr"/>
                      <a:r>
                        <a:rPr lang="en-US" sz="1100" dirty="0"/>
                        <a:t>Learn rhymes, poems and songs.</a:t>
                      </a:r>
                      <a:endParaRPr lang="en-GB" sz="11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100" b="1" dirty="0">
                          <a:solidFill>
                            <a:schemeClr val="bg1">
                              <a:lumMod val="50000"/>
                            </a:schemeClr>
                          </a:solidFill>
                          <a:latin typeface="+mn-lt"/>
                          <a:cs typeface="Amatic SC" panose="00000500000000000000" pitchFamily="2" charset="-79"/>
                        </a:rPr>
                        <a:t>Talk it through! </a:t>
                      </a:r>
                    </a:p>
                    <a:p>
                      <a:pPr algn="ctr"/>
                      <a:r>
                        <a:rPr lang="en-US" sz="1100" b="0" dirty="0">
                          <a:solidFill>
                            <a:schemeClr val="tx1"/>
                          </a:solidFill>
                          <a:latin typeface="+mn-lt"/>
                          <a:cs typeface="Amatic SC" panose="00000500000000000000" pitchFamily="2" charset="-79"/>
                        </a:rPr>
                        <a:t>Describe events in detail – time connectives</a:t>
                      </a:r>
                    </a:p>
                    <a:p>
                      <a:pPr algn="ctr"/>
                      <a:r>
                        <a:rPr lang="en-US" sz="1100" b="0" dirty="0">
                          <a:solidFill>
                            <a:schemeClr val="tx1"/>
                          </a:solidFill>
                          <a:latin typeface="+mn-lt"/>
                          <a:cs typeface="Amatic SC" panose="00000500000000000000" pitchFamily="2" charset="-79"/>
                        </a:rPr>
                        <a:t>Discovering Passions </a:t>
                      </a:r>
                    </a:p>
                    <a:p>
                      <a:pPr algn="ctr"/>
                      <a:r>
                        <a:rPr lang="en-US" sz="1100" b="0" dirty="0">
                          <a:solidFill>
                            <a:schemeClr val="tx1"/>
                          </a:solidFill>
                        </a:rPr>
                        <a:t>Understand how to listen carefully and why listening is important.</a:t>
                      </a:r>
                    </a:p>
                    <a:p>
                      <a:pPr algn="ctr"/>
                      <a:r>
                        <a:rPr lang="en-US" sz="1100" b="0" dirty="0">
                          <a:solidFill>
                            <a:schemeClr val="tx1"/>
                          </a:solidFill>
                        </a:rPr>
                        <a:t>Use picture cue cards to talk about an object: “What colour is it? Where would you find it? </a:t>
                      </a:r>
                    </a:p>
                    <a:p>
                      <a:pPr algn="ctr"/>
                      <a:r>
                        <a:rPr lang="en-US" sz="1100" b="0" dirty="0">
                          <a:solidFill>
                            <a:schemeClr val="tx1"/>
                          </a:solidFill>
                          <a:latin typeface="+mn-lt"/>
                          <a:cs typeface="Amatic SC" panose="00000500000000000000" pitchFamily="2" charset="-79"/>
                        </a:rPr>
                        <a:t>Sustained focus when listening to a story </a:t>
                      </a:r>
                      <a:endParaRPr lang="en-GB" sz="11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1100" b="1" dirty="0">
                          <a:solidFill>
                            <a:schemeClr val="bg1">
                              <a:lumMod val="50000"/>
                            </a:schemeClr>
                          </a:solidFill>
                          <a:latin typeface="+mn-lt"/>
                          <a:cs typeface="Amatic SC" panose="00000500000000000000" pitchFamily="2" charset="-79"/>
                        </a:rPr>
                        <a:t>What happened? </a:t>
                      </a:r>
                    </a:p>
                    <a:p>
                      <a:pPr algn="ctr"/>
                      <a:r>
                        <a:rPr lang="en-US" sz="1100" b="0" dirty="0">
                          <a:solidFill>
                            <a:schemeClr val="tx1"/>
                          </a:solidFill>
                          <a:latin typeface="+mn-lt"/>
                          <a:cs typeface="Amatic SC" panose="00000500000000000000" pitchFamily="2" charset="-79"/>
                        </a:rPr>
                        <a:t>Discovering Passions </a:t>
                      </a:r>
                    </a:p>
                    <a:p>
                      <a:pPr algn="ctr"/>
                      <a:r>
                        <a:rPr lang="en-US" sz="1100" b="0" dirty="0">
                          <a:solidFill>
                            <a:schemeClr val="tx1"/>
                          </a:solidFill>
                        </a:rPr>
                        <a:t>Re-read some books so children learn the language necessary to talk about what is happening in each illustration and relate it to their own lives</a:t>
                      </a:r>
                      <a:endParaRPr lang="en-GB" sz="1100" b="0" dirty="0">
                        <a:solidFill>
                          <a:schemeClr val="tx1"/>
                        </a:solidFill>
                        <a:latin typeface="+mn-lt"/>
                        <a:cs typeface="Amatic SC" panose="00000500000000000000" pitchFamily="2" charset="-79"/>
                      </a:endParaRPr>
                    </a:p>
                    <a:p>
                      <a:pPr algn="l"/>
                      <a:endParaRPr lang="en-GB" sz="11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100" b="1" u="sng" dirty="0">
                          <a:solidFill>
                            <a:schemeClr val="bg1">
                              <a:lumMod val="50000"/>
                            </a:schemeClr>
                          </a:solidFill>
                          <a:latin typeface="+mn-lt"/>
                          <a:cs typeface="Amatic SC" panose="00000500000000000000" pitchFamily="2" charset="-79"/>
                        </a:rPr>
                        <a:t>Time to share! </a:t>
                      </a:r>
                    </a:p>
                    <a:p>
                      <a:pPr algn="ctr"/>
                      <a:r>
                        <a:rPr lang="en-US" sz="1100" b="0" dirty="0">
                          <a:solidFill>
                            <a:schemeClr val="tx1"/>
                          </a:solidFill>
                          <a:latin typeface="+mn-lt"/>
                          <a:cs typeface="Amatic SC" panose="00000500000000000000" pitchFamily="2" charset="-79"/>
                        </a:rPr>
                        <a:t>Show and tell </a:t>
                      </a:r>
                    </a:p>
                    <a:p>
                      <a:pPr algn="ctr"/>
                      <a:r>
                        <a:rPr lang="en-US" sz="1100" b="0" dirty="0">
                          <a:solidFill>
                            <a:schemeClr val="tx1"/>
                          </a:solidFill>
                          <a:latin typeface="+mn-lt"/>
                          <a:cs typeface="Amatic SC" panose="00000500000000000000" pitchFamily="2" charset="-79"/>
                        </a:rPr>
                        <a:t>Weekend news </a:t>
                      </a:r>
                    </a:p>
                    <a:p>
                      <a:pPr algn="ctr"/>
                      <a:r>
                        <a:rPr lang="en-US" sz="1100" b="0" dirty="0">
                          <a:solidFill>
                            <a:schemeClr val="tx1"/>
                          </a:solidFill>
                          <a:latin typeface="+mn-lt"/>
                          <a:cs typeface="Amatic SC" panose="00000500000000000000" pitchFamily="2" charset="-79"/>
                        </a:rPr>
                        <a:t>Discovering Passions </a:t>
                      </a:r>
                    </a:p>
                    <a:p>
                      <a:pPr algn="ctr"/>
                      <a:r>
                        <a:rPr lang="en-US" sz="1100" dirty="0"/>
                        <a:t>Read aloud books to children that will extend their knowledge of the world and illustrate a current topic. Select books containing photographs and pictures, for example, places in different weather conditions and seasons. </a:t>
                      </a:r>
                      <a:endParaRPr lang="en-GB" sz="1100" b="0" dirty="0">
                        <a:solidFill>
                          <a:schemeClr val="tx1"/>
                        </a:solidFill>
                        <a:latin typeface="+mn-lt"/>
                        <a:cs typeface="Amatic SC" panose="00000500000000000000" pitchFamily="2" charset="-79"/>
                      </a:endParaRPr>
                    </a:p>
                    <a:p>
                      <a:pPr algn="l"/>
                      <a:endParaRPr lang="en-GB" sz="11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5" name="TextBox 4">
            <a:extLst>
              <a:ext uri="{FF2B5EF4-FFF2-40B4-BE49-F238E27FC236}">
                <a16:creationId xmlns:a16="http://schemas.microsoft.com/office/drawing/2014/main" id="{3F4194DF-97B0-47DB-92D5-D5D6E1C9E41A}"/>
              </a:ext>
            </a:extLst>
          </p:cNvPr>
          <p:cNvSpPr txBox="1"/>
          <p:nvPr/>
        </p:nvSpPr>
        <p:spPr>
          <a:xfrm>
            <a:off x="1361907" y="6506800"/>
            <a:ext cx="12473126" cy="307777"/>
          </a:xfrm>
          <a:prstGeom prst="rect">
            <a:avLst/>
          </a:prstGeom>
          <a:noFill/>
        </p:spPr>
        <p:txBody>
          <a:bodyPr wrap="square">
            <a:spAutoFit/>
          </a:bodyPr>
          <a:lstStyle/>
          <a:p>
            <a:r>
              <a:rPr lang="en-US" sz="1400" i="1" dirty="0">
                <a:solidFill>
                  <a:schemeClr val="bg1">
                    <a:lumMod val="50000"/>
                  </a:schemeClr>
                </a:solidFill>
              </a:rPr>
              <a:t>We understand that children will make progress at different times.  There is no right time… they will progress when they are ready. </a:t>
            </a:r>
            <a:endParaRPr lang="en-GB" sz="1400" i="1" dirty="0">
              <a:solidFill>
                <a:schemeClr val="bg1">
                  <a:lumMod val="50000"/>
                </a:schemeClr>
              </a:solidFill>
            </a:endParaRPr>
          </a:p>
        </p:txBody>
      </p:sp>
      <p:pic>
        <p:nvPicPr>
          <p:cNvPr id="7" name="Picture 6">
            <a:extLst>
              <a:ext uri="{FF2B5EF4-FFF2-40B4-BE49-F238E27FC236}">
                <a16:creationId xmlns:a16="http://schemas.microsoft.com/office/drawing/2014/main" id="{B104108D-1DFF-4989-BD29-E5963E27A1E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066731" y="0"/>
            <a:ext cx="848557" cy="848557"/>
          </a:xfrm>
          <a:prstGeom prst="rect">
            <a:avLst/>
          </a:prstGeom>
        </p:spPr>
      </p:pic>
      <p:pic>
        <p:nvPicPr>
          <p:cNvPr id="8" name="Picture 2" descr="https://img.cdn.schooljotter2.com/sampled/11787741/130/130/nocro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7682" y="255162"/>
            <a:ext cx="784225" cy="784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30368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026260162"/>
              </p:ext>
            </p:extLst>
          </p:nvPr>
        </p:nvGraphicFramePr>
        <p:xfrm>
          <a:off x="187378" y="467118"/>
          <a:ext cx="11922031" cy="6152363"/>
        </p:xfrm>
        <a:graphic>
          <a:graphicData uri="http://schemas.openxmlformats.org/drawingml/2006/table">
            <a:tbl>
              <a:tblPr firstRow="1" bandRow="1">
                <a:tableStyleId>{5C22544A-7EE6-4342-B048-85BDC9FD1C3A}</a:tableStyleId>
              </a:tblPr>
              <a:tblGrid>
                <a:gridCol w="1682078">
                  <a:extLst>
                    <a:ext uri="{9D8B030D-6E8A-4147-A177-3AD203B41FA5}">
                      <a16:colId xmlns:a16="http://schemas.microsoft.com/office/drawing/2014/main" val="385991600"/>
                    </a:ext>
                  </a:extLst>
                </a:gridCol>
                <a:gridCol w="1490568">
                  <a:extLst>
                    <a:ext uri="{9D8B030D-6E8A-4147-A177-3AD203B41FA5}">
                      <a16:colId xmlns:a16="http://schemas.microsoft.com/office/drawing/2014/main" val="2865123548"/>
                    </a:ext>
                  </a:extLst>
                </a:gridCol>
                <a:gridCol w="201826">
                  <a:extLst>
                    <a:ext uri="{9D8B030D-6E8A-4147-A177-3AD203B41FA5}">
                      <a16:colId xmlns:a16="http://schemas.microsoft.com/office/drawing/2014/main" val="872926247"/>
                    </a:ext>
                  </a:extLst>
                </a:gridCol>
                <a:gridCol w="1506529">
                  <a:extLst>
                    <a:ext uri="{9D8B030D-6E8A-4147-A177-3AD203B41FA5}">
                      <a16:colId xmlns:a16="http://schemas.microsoft.com/office/drawing/2014/main" val="663868259"/>
                    </a:ext>
                  </a:extLst>
                </a:gridCol>
                <a:gridCol w="201826">
                  <a:extLst>
                    <a:ext uri="{9D8B030D-6E8A-4147-A177-3AD203B41FA5}">
                      <a16:colId xmlns:a16="http://schemas.microsoft.com/office/drawing/2014/main" val="1315738151"/>
                    </a:ext>
                  </a:extLst>
                </a:gridCol>
                <a:gridCol w="1522487">
                  <a:extLst>
                    <a:ext uri="{9D8B030D-6E8A-4147-A177-3AD203B41FA5}">
                      <a16:colId xmlns:a16="http://schemas.microsoft.com/office/drawing/2014/main" val="167047094"/>
                    </a:ext>
                  </a:extLst>
                </a:gridCol>
                <a:gridCol w="234878">
                  <a:extLst>
                    <a:ext uri="{9D8B030D-6E8A-4147-A177-3AD203B41FA5}">
                      <a16:colId xmlns:a16="http://schemas.microsoft.com/office/drawing/2014/main" val="2709165749"/>
                    </a:ext>
                  </a:extLst>
                </a:gridCol>
                <a:gridCol w="1636459">
                  <a:extLst>
                    <a:ext uri="{9D8B030D-6E8A-4147-A177-3AD203B41FA5}">
                      <a16:colId xmlns:a16="http://schemas.microsoft.com/office/drawing/2014/main" val="2243997706"/>
                    </a:ext>
                  </a:extLst>
                </a:gridCol>
                <a:gridCol w="143137">
                  <a:extLst>
                    <a:ext uri="{9D8B030D-6E8A-4147-A177-3AD203B41FA5}">
                      <a16:colId xmlns:a16="http://schemas.microsoft.com/office/drawing/2014/main" val="2335150482"/>
                    </a:ext>
                  </a:extLst>
                </a:gridCol>
                <a:gridCol w="1613093">
                  <a:extLst>
                    <a:ext uri="{9D8B030D-6E8A-4147-A177-3AD203B41FA5}">
                      <a16:colId xmlns:a16="http://schemas.microsoft.com/office/drawing/2014/main" val="2836676925"/>
                    </a:ext>
                  </a:extLst>
                </a:gridCol>
                <a:gridCol w="1689150">
                  <a:extLst>
                    <a:ext uri="{9D8B030D-6E8A-4147-A177-3AD203B41FA5}">
                      <a16:colId xmlns:a16="http://schemas.microsoft.com/office/drawing/2014/main" val="4046203905"/>
                    </a:ext>
                  </a:extLst>
                </a:gridCol>
              </a:tblGrid>
              <a:tr h="372289">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2000" dirty="0">
                          <a:latin typeface="Amatic SC" panose="00000500000000000000" pitchFamily="2" charset="-79"/>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dirty="0"/>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000" dirty="0">
                          <a:latin typeface="Amatic SC" panose="00000500000000000000" pitchFamily="2" charset="-79"/>
                          <a:cs typeface="Amatic SC" panose="00000500000000000000" pitchFamily="2"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a:t>
                      </a:r>
                      <a:r>
                        <a:rPr lang="en-US" sz="2000" baseline="0" dirty="0">
                          <a:latin typeface="Amatic SC" panose="00000500000000000000" pitchFamily="2" charset="-79"/>
                          <a:cs typeface="Amatic SC" panose="00000500000000000000" pitchFamily="2" charset="-79"/>
                        </a:rPr>
                        <a:t> the sea</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989017">
                <a:tc>
                  <a:txBody>
                    <a:bodyPr/>
                    <a:lstStyle/>
                    <a:p>
                      <a:pPr algn="ctr"/>
                      <a:r>
                        <a:rPr lang="en-US" sz="2000" b="1" dirty="0">
                          <a:latin typeface="Amatic SC" panose="00000500000000000000" pitchFamily="2" charset="-79"/>
                          <a:cs typeface="Amatic SC" panose="00000500000000000000" pitchFamily="2" charset="-79"/>
                        </a:rPr>
                        <a:t>Personal, Social and Emotional Development  </a:t>
                      </a:r>
                      <a:endParaRPr lang="en-GB" sz="20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10">
                  <a:txBody>
                    <a:bodyPr/>
                    <a:lstStyle/>
                    <a:p>
                      <a:pPr algn="l"/>
                      <a:r>
                        <a:rPr lang="en-US" sz="1200" dirty="0"/>
                        <a:t>Children’s personal, social and emotional development (PSED) is </a:t>
                      </a:r>
                      <a:r>
                        <a:rPr lang="en-US" sz="1200" b="1" dirty="0"/>
                        <a:t>crucial for children to lead healthy and happy lives</a:t>
                      </a:r>
                      <a:r>
                        <a:rPr lang="en-US" sz="1200" dirty="0"/>
                        <a:t>, and is fundamental to their cognitive development. Underpinning their personal development are the important attachments that </a:t>
                      </a:r>
                      <a:r>
                        <a:rPr lang="en-US" sz="1200" b="1" dirty="0"/>
                        <a:t>shape their social world</a:t>
                      </a:r>
                      <a:r>
                        <a:rPr lang="en-US" sz="1200" dirty="0"/>
                        <a:t>. Strong, warm and supportive  relationships with adults enable children to learn how to </a:t>
                      </a:r>
                      <a:r>
                        <a:rPr lang="en-US" sz="1200" b="1" dirty="0"/>
                        <a:t>understand their own feelings and those of others</a:t>
                      </a:r>
                      <a:r>
                        <a:rPr lang="en-US" sz="1200" dirty="0"/>
                        <a:t>. Children should be supported to </a:t>
                      </a:r>
                      <a:r>
                        <a:rPr lang="en-US" sz="1200" b="1" dirty="0"/>
                        <a:t>manage emotions, develop a positive sense of self, set themselves simple goals, have confidence in their own abilities, to persist</a:t>
                      </a:r>
                      <a:r>
                        <a:rPr lang="en-US" sz="1200" dirty="0"/>
                        <a:t> and wait for what they want and direct attention as necessary. Through adult modelling and guidance, they will learn </a:t>
                      </a:r>
                      <a:r>
                        <a:rPr lang="en-US" sz="1200" b="1" dirty="0"/>
                        <a:t>how to look after their bodies, including healthy eating</a:t>
                      </a:r>
                      <a:r>
                        <a:rPr lang="en-US" sz="1200" dirty="0"/>
                        <a:t>, and manage personal needs independently. Through supported interaction with other children, they learn how to make good friendships, co-operate and resolve conflicts peaceably. These attributes will provide a secure platform from which </a:t>
                      </a:r>
                      <a:r>
                        <a:rPr lang="en-US" sz="1200" b="1" dirty="0"/>
                        <a:t>children can achieve at school and in later life.</a:t>
                      </a:r>
                      <a:endParaRPr lang="en-GB" sz="12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US" sz="1100" dirty="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989017">
                <a:tc rowSpan="2">
                  <a:txBody>
                    <a:bodyPr/>
                    <a:lstStyle/>
                    <a:p>
                      <a:pPr algn="ctr"/>
                      <a:r>
                        <a:rPr lang="en-US" sz="2000" b="1" dirty="0">
                          <a:latin typeface="Amatic SC" panose="00000500000000000000" pitchFamily="2" charset="-79"/>
                          <a:cs typeface="Amatic SC" panose="00000500000000000000" pitchFamily="2" charset="-79"/>
                        </a:rPr>
                        <a:t>Managing Self </a:t>
                      </a:r>
                    </a:p>
                    <a:p>
                      <a:pPr algn="ctr"/>
                      <a:endParaRPr lang="en-US" sz="2000" b="1" dirty="0">
                        <a:latin typeface="Amatic SC" panose="00000500000000000000" pitchFamily="2" charset="-79"/>
                        <a:cs typeface="Amatic SC" panose="00000500000000000000" pitchFamily="2" charset="-79"/>
                      </a:endParaRPr>
                    </a:p>
                    <a:p>
                      <a:pPr algn="ctr"/>
                      <a:r>
                        <a:rPr lang="en-US" sz="2400" b="1" dirty="0">
                          <a:latin typeface="Amatic SC" panose="00000500000000000000" pitchFamily="2" charset="-79"/>
                          <a:cs typeface="Amatic SC" panose="00000500000000000000" pitchFamily="2" charset="-79"/>
                        </a:rPr>
                        <a:t>Self -  Regulation</a:t>
                      </a:r>
                    </a:p>
                    <a:p>
                      <a:pPr algn="ctr"/>
                      <a:endParaRPr lang="en-US" sz="2400" b="1" dirty="0">
                        <a:solidFill>
                          <a:srgbClr val="CC66FF"/>
                        </a:solidFill>
                        <a:latin typeface="Amatic SC" panose="00000500000000000000" pitchFamily="2" charset="-79"/>
                        <a:cs typeface="Amatic SC" panose="00000500000000000000" pitchFamily="2" charset="-79"/>
                      </a:endParaRPr>
                    </a:p>
                    <a:p>
                      <a:pPr algn="ctr"/>
                      <a:endParaRPr lang="en-GB" sz="1800" b="1" dirty="0">
                        <a:solidFill>
                          <a:srgbClr val="CC66FF"/>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900" b="0" dirty="0">
                          <a:solidFill>
                            <a:schemeClr val="tx1"/>
                          </a:solidFill>
                        </a:rPr>
                        <a:t>New Beginnings </a:t>
                      </a:r>
                    </a:p>
                    <a:p>
                      <a:pPr algn="ctr"/>
                      <a:r>
                        <a:rPr lang="en-US" sz="900" dirty="0"/>
                        <a:t>See themselves as a valuable individual.</a:t>
                      </a:r>
                      <a:endParaRPr lang="en-US" sz="900" b="0" dirty="0">
                        <a:solidFill>
                          <a:schemeClr val="tx1"/>
                        </a:solidFill>
                      </a:endParaRPr>
                    </a:p>
                    <a:p>
                      <a:pPr algn="ctr"/>
                      <a:r>
                        <a:rPr lang="en-US" sz="900" b="0" dirty="0">
                          <a:solidFill>
                            <a:schemeClr val="tx1"/>
                          </a:solidFill>
                        </a:rPr>
                        <a:t>Being me in my world </a:t>
                      </a:r>
                    </a:p>
                    <a:p>
                      <a:pPr algn="ctr"/>
                      <a:r>
                        <a:rPr lang="en-US" sz="900" b="0" dirty="0">
                          <a:solidFill>
                            <a:schemeClr val="tx1"/>
                          </a:solidFill>
                        </a:rPr>
                        <a:t>Class Rule Rules and Routines </a:t>
                      </a:r>
                    </a:p>
                    <a:p>
                      <a:pPr algn="ctr"/>
                      <a:r>
                        <a:rPr lang="en-US" sz="900" b="0" dirty="0">
                          <a:solidFill>
                            <a:schemeClr val="tx1"/>
                          </a:solidFill>
                        </a:rPr>
                        <a:t>Supporting children to build relationships</a:t>
                      </a:r>
                    </a:p>
                    <a:p>
                      <a:pPr algn="ctr"/>
                      <a:r>
                        <a:rPr lang="en-US" sz="900" b="0" dirty="0">
                          <a:solidFill>
                            <a:schemeClr val="tx1"/>
                          </a:solidFill>
                          <a:latin typeface="+mn-lt"/>
                          <a:cs typeface="Amatic SC" panose="00000500000000000000" pitchFamily="2" charset="-79"/>
                        </a:rPr>
                        <a:t>Dreams and Goals </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900" b="0" dirty="0">
                          <a:solidFill>
                            <a:schemeClr val="tx1"/>
                          </a:solidFill>
                        </a:rPr>
                        <a:t>Getting on and falling out. </a:t>
                      </a:r>
                    </a:p>
                    <a:p>
                      <a:pPr algn="ctr"/>
                      <a:r>
                        <a:rPr lang="en-US" sz="900" b="0" dirty="0">
                          <a:solidFill>
                            <a:schemeClr val="tx1"/>
                          </a:solidFill>
                        </a:rPr>
                        <a:t>How to deal with anger Emotions</a:t>
                      </a:r>
                    </a:p>
                    <a:p>
                      <a:pPr algn="ctr"/>
                      <a:r>
                        <a:rPr lang="en-US" sz="900" b="0" dirty="0">
                          <a:solidFill>
                            <a:schemeClr val="tx1"/>
                          </a:solidFill>
                        </a:rPr>
                        <a:t>Self - Confidence </a:t>
                      </a:r>
                    </a:p>
                    <a:p>
                      <a:pPr algn="ctr"/>
                      <a:r>
                        <a:rPr lang="en-US" sz="900" dirty="0"/>
                        <a:t>Build constructive and respectful relationships.</a:t>
                      </a:r>
                    </a:p>
                    <a:p>
                      <a:pPr algn="ctr"/>
                      <a:r>
                        <a:rPr lang="en-US" sz="900" dirty="0"/>
                        <a:t>Ask children to explain to others how they thought about a problem or an emotion and how they dealt with it. </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gridSpan="2">
                  <a:txBody>
                    <a:bodyPr/>
                    <a:lstStyle/>
                    <a:p>
                      <a:pPr algn="ctr"/>
                      <a:r>
                        <a:rPr lang="en-US" sz="900" b="0" dirty="0">
                          <a:solidFill>
                            <a:schemeClr val="tx1"/>
                          </a:solidFill>
                        </a:rPr>
                        <a:t>Good to be me Feelings </a:t>
                      </a:r>
                    </a:p>
                    <a:p>
                      <a:pPr algn="ctr"/>
                      <a:r>
                        <a:rPr lang="en-US" sz="900" b="0" dirty="0">
                          <a:solidFill>
                            <a:schemeClr val="tx1"/>
                          </a:solidFill>
                        </a:rPr>
                        <a:t>Learning about qualities and differences </a:t>
                      </a:r>
                    </a:p>
                    <a:p>
                      <a:pPr algn="ctr"/>
                      <a:r>
                        <a:rPr lang="en-US" sz="900" b="0" dirty="0">
                          <a:solidFill>
                            <a:schemeClr val="tx1"/>
                          </a:solidFill>
                          <a:latin typeface="+mn-lt"/>
                          <a:cs typeface="Amatic SC" panose="00000500000000000000" pitchFamily="2" charset="-79"/>
                        </a:rPr>
                        <a:t>Celebrating differences</a:t>
                      </a:r>
                    </a:p>
                    <a:p>
                      <a:pPr algn="ctr"/>
                      <a:r>
                        <a:rPr lang="en-US" sz="900" dirty="0"/>
                        <a:t>Identify and moderate their own feelings socially and emotionally.</a:t>
                      </a:r>
                    </a:p>
                    <a:p>
                      <a:pPr algn="ctr"/>
                      <a:r>
                        <a:rPr lang="en-US" sz="900" dirty="0"/>
                        <a:t>Encourage them to think about their own feelings and those of others by giving explicit examples of how others might feel in particular scenarios </a:t>
                      </a:r>
                      <a:r>
                        <a:rPr lang="en-US" sz="900" b="0" dirty="0">
                          <a:solidFill>
                            <a:schemeClr val="tx1"/>
                          </a:solidFill>
                          <a:latin typeface="+mn-lt"/>
                          <a:cs typeface="Amatic SC" panose="00000500000000000000" pitchFamily="2" charset="-79"/>
                        </a:rPr>
                        <a:t> </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gridSpan="2">
                  <a:txBody>
                    <a:bodyPr/>
                    <a:lstStyle/>
                    <a:p>
                      <a:pPr algn="ctr"/>
                      <a:r>
                        <a:rPr lang="en-US" sz="900" b="0" dirty="0">
                          <a:solidFill>
                            <a:schemeClr val="tx1"/>
                          </a:solidFill>
                        </a:rPr>
                        <a:t>Relationships </a:t>
                      </a:r>
                    </a:p>
                    <a:p>
                      <a:pPr algn="ctr"/>
                      <a:r>
                        <a:rPr lang="en-US" sz="900" b="0" dirty="0">
                          <a:solidFill>
                            <a:schemeClr val="tx1"/>
                          </a:solidFill>
                        </a:rPr>
                        <a:t>What makes a good friend? </a:t>
                      </a:r>
                    </a:p>
                    <a:p>
                      <a:pPr algn="ctr"/>
                      <a:r>
                        <a:rPr lang="en-US" sz="900" b="0" dirty="0">
                          <a:solidFill>
                            <a:schemeClr val="tx1"/>
                          </a:solidFill>
                        </a:rPr>
                        <a:t>Healthy me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rPr>
                        <a:t>Random acts of Kindness </a:t>
                      </a:r>
                    </a:p>
                    <a:p>
                      <a:pPr algn="ctr"/>
                      <a:r>
                        <a:rPr lang="en-US" sz="900" b="0" dirty="0">
                          <a:solidFill>
                            <a:schemeClr val="tx1"/>
                          </a:solidFill>
                          <a:latin typeface="+mn-lt"/>
                          <a:cs typeface="Amatic SC" panose="00000500000000000000" pitchFamily="2" charset="-79"/>
                        </a:rPr>
                        <a:t>Looking after pets </a:t>
                      </a:r>
                    </a:p>
                    <a:p>
                      <a:pPr algn="ctr"/>
                      <a:r>
                        <a:rPr lang="en-US" sz="900" b="0" dirty="0">
                          <a:solidFill>
                            <a:schemeClr val="tx1"/>
                          </a:solidFill>
                          <a:latin typeface="+mn-lt"/>
                          <a:cs typeface="Amatic SC" panose="00000500000000000000" pitchFamily="2" charset="-79"/>
                        </a:rPr>
                        <a:t>Looking After our Planet </a:t>
                      </a:r>
                    </a:p>
                    <a:p>
                      <a:pPr algn="ctr"/>
                      <a:r>
                        <a:rPr lang="en-US" sz="900" dirty="0"/>
                        <a:t>Give children strategies for staying calm in the face of frustration. Talk them through why we take turns, wait politely, tidy up after ourselves and so on</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hMerge="1">
                  <a:txBody>
                    <a:bodyPr/>
                    <a:lstStyle/>
                    <a:p>
                      <a:pPr algn="ctr"/>
                      <a:r>
                        <a:rPr lang="en-US" sz="1200" b="0" dirty="0">
                          <a:solidFill>
                            <a:schemeClr val="tx1"/>
                          </a:solidFill>
                        </a:rPr>
                        <a:t>Looking after others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algn="ctr"/>
                      <a:r>
                        <a:rPr lang="en-US" sz="900" b="0" dirty="0">
                          <a:solidFill>
                            <a:schemeClr val="tx1"/>
                          </a:solidFill>
                        </a:rPr>
                        <a:t>Looking after others</a:t>
                      </a:r>
                    </a:p>
                    <a:p>
                      <a:pPr algn="ctr"/>
                      <a:r>
                        <a:rPr lang="en-US" sz="900" b="0" dirty="0">
                          <a:solidFill>
                            <a:schemeClr val="tx1"/>
                          </a:solidFill>
                        </a:rPr>
                        <a:t>Friendships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mn-lt"/>
                          <a:cs typeface="Amatic SC" panose="00000500000000000000" pitchFamily="2" charset="-79"/>
                        </a:rPr>
                        <a:t>Dreams and Goals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Show resilience and perseverance in the face of challenge.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Discuss why we take turns, wait politely, tidy up after ourselves and so on.</a:t>
                      </a:r>
                      <a:endParaRPr lang="en-GB" sz="900" b="0" dirty="0">
                        <a:solidFill>
                          <a:schemeClr val="tx1"/>
                        </a:solidFill>
                        <a:latin typeface="+mn-lt"/>
                        <a:cs typeface="Amatic SC" panose="00000500000000000000" pitchFamily="2" charset="-79"/>
                      </a:endParaRPr>
                    </a:p>
                    <a:p>
                      <a:pPr algn="ctr"/>
                      <a:endParaRPr lang="en-US" sz="9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algn="ctr"/>
                      <a:r>
                        <a:rPr lang="en-US" sz="900" b="0" dirty="0">
                          <a:solidFill>
                            <a:schemeClr val="tx1"/>
                          </a:solidFill>
                          <a:latin typeface="+mn-lt"/>
                          <a:cs typeface="Amatic SC" panose="00000500000000000000" pitchFamily="2" charset="-79"/>
                        </a:rPr>
                        <a:t>Taking part in sports day -  Winning and loosing </a:t>
                      </a:r>
                    </a:p>
                    <a:p>
                      <a:pPr algn="ctr"/>
                      <a:r>
                        <a:rPr lang="en-US" sz="900" b="0" dirty="0">
                          <a:solidFill>
                            <a:schemeClr val="tx1"/>
                          </a:solidFill>
                          <a:latin typeface="+mn-lt"/>
                          <a:cs typeface="Amatic SC" panose="00000500000000000000" pitchFamily="2" charset="-79"/>
                        </a:rPr>
                        <a:t>Changing me </a:t>
                      </a:r>
                    </a:p>
                    <a:p>
                      <a:pPr algn="ctr"/>
                      <a:r>
                        <a:rPr lang="en-US" sz="900" b="0" dirty="0">
                          <a:solidFill>
                            <a:schemeClr val="tx1"/>
                          </a:solidFill>
                          <a:latin typeface="+mn-lt"/>
                          <a:cs typeface="Amatic SC" panose="00000500000000000000" pitchFamily="2" charset="-79"/>
                        </a:rPr>
                        <a:t>Look how far I've come! </a:t>
                      </a:r>
                    </a:p>
                    <a:p>
                      <a:pPr algn="ctr"/>
                      <a:r>
                        <a:rPr lang="en-US" sz="900" dirty="0"/>
                        <a:t>Model positive behaviour and highlight exemplary behaviour of children in class, narrating what was kind and considerate about the behaviour.</a:t>
                      </a: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extLst>
                  <a:ext uri="{0D108BD9-81ED-4DB2-BD59-A6C34878D82A}">
                    <a16:rowId xmlns:a16="http://schemas.microsoft.com/office/drawing/2014/main" val="4290435388"/>
                  </a:ext>
                </a:extLst>
              </a:tr>
              <a:tr h="989017">
                <a:tc vMerge="1">
                  <a:txBody>
                    <a:bodyPr/>
                    <a:lstStyle/>
                    <a:p>
                      <a:pPr algn="ctr"/>
                      <a:r>
                        <a:rPr lang="en-US" sz="2400" b="1" dirty="0">
                          <a:latin typeface="Amatic SC" panose="00000500000000000000" pitchFamily="2" charset="-79"/>
                          <a:cs typeface="Amatic SC" panose="00000500000000000000" pitchFamily="2" charset="-79"/>
                        </a:rPr>
                        <a:t>Self -  Regulation</a:t>
                      </a:r>
                    </a:p>
                    <a:p>
                      <a:pPr algn="ctr"/>
                      <a:r>
                        <a:rPr lang="en-US" sz="1800" b="1" dirty="0">
                          <a:latin typeface="Amatic SC" panose="00000500000000000000" pitchFamily="2" charset="-79"/>
                          <a:cs typeface="Amatic SC" panose="00000500000000000000" pitchFamily="2" charset="-79"/>
                        </a:rPr>
                        <a:t>Link to Behaviour for Learning  </a:t>
                      </a:r>
                      <a:endParaRPr lang="en-GB" sz="1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marL="0" indent="0" algn="l">
                        <a:buFont typeface="Wingdings" panose="05000000000000000000" pitchFamily="2" charset="2"/>
                        <a:buNone/>
                      </a:pPr>
                      <a:r>
                        <a:rPr lang="en-US" sz="900" dirty="0">
                          <a:solidFill>
                            <a:schemeClr val="tx1"/>
                          </a:solidFill>
                          <a:latin typeface="+mn-lt"/>
                          <a:cs typeface="RM Typerighter old" panose="00000400000000000000" pitchFamily="2" charset="-79"/>
                        </a:rPr>
                        <a:t>Show an understanding of their own feelings and those of others, and begin to </a:t>
                      </a:r>
                      <a:r>
                        <a:rPr lang="en-US" sz="900" b="1" dirty="0">
                          <a:solidFill>
                            <a:schemeClr val="tx1"/>
                          </a:solidFill>
                          <a:latin typeface="+mn-lt"/>
                          <a:cs typeface="RM Typerighter old" panose="00000400000000000000" pitchFamily="2" charset="-79"/>
                        </a:rPr>
                        <a:t>regulate their behaviour accordingly</a:t>
                      </a:r>
                      <a:r>
                        <a:rPr lang="en-US" sz="900" dirty="0">
                          <a:solidFill>
                            <a:schemeClr val="tx1"/>
                          </a:solidFill>
                          <a:latin typeface="+mn-lt"/>
                          <a:cs typeface="RM Typerighter old" panose="00000400000000000000" pitchFamily="2" charset="-79"/>
                        </a:rPr>
                        <a:t>. Set and work towards simple goals, being able to wait for what they want and </a:t>
                      </a:r>
                      <a:r>
                        <a:rPr lang="en-US" sz="900" b="1" dirty="0">
                          <a:solidFill>
                            <a:schemeClr val="tx1"/>
                          </a:solidFill>
                          <a:latin typeface="+mn-lt"/>
                          <a:cs typeface="RM Typerighter old" panose="00000400000000000000" pitchFamily="2" charset="-79"/>
                        </a:rPr>
                        <a:t>control their immediate impulses when appropriate</a:t>
                      </a:r>
                      <a:r>
                        <a:rPr lang="en-US" sz="900" dirty="0">
                          <a:solidFill>
                            <a:schemeClr val="tx1"/>
                          </a:solidFill>
                          <a:latin typeface="+mn-lt"/>
                          <a:cs typeface="RM Typerighter old" panose="00000400000000000000" pitchFamily="2" charset="-79"/>
                        </a:rPr>
                        <a:t>. Give </a:t>
                      </a:r>
                      <a:r>
                        <a:rPr lang="en-US" sz="900" b="1" dirty="0">
                          <a:solidFill>
                            <a:schemeClr val="tx1"/>
                          </a:solidFill>
                          <a:latin typeface="+mn-lt"/>
                          <a:cs typeface="RM Typerighter old" panose="00000400000000000000" pitchFamily="2" charset="-79"/>
                        </a:rPr>
                        <a:t>focused attention to what the teacher says</a:t>
                      </a:r>
                      <a:r>
                        <a:rPr lang="en-US" sz="900" dirty="0">
                          <a:solidFill>
                            <a:schemeClr val="tx1"/>
                          </a:solidFill>
                          <a:latin typeface="+mn-lt"/>
                          <a:cs typeface="RM Typerighter old" panose="00000400000000000000" pitchFamily="2" charset="-79"/>
                        </a:rPr>
                        <a:t>, responding appropriately even when engaged in activity, and show an ability to follow instructions involving several ideas or actions.</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Controlling own feelings and behaviours</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Applying personalised strategies to return to a state of calm</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Being able to curb impulsive behaviours</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Being able to concentrate on a task</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Being able to ignore distractions</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Behaving in ways that are pro-social</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Planning</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Thinking before acting</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Delaying gratification</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Persisting in the face of difficulty.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lnT w="12700" cap="flat" cmpd="sng" algn="ctr">
                      <a:solidFill>
                        <a:schemeClr val="tx1"/>
                      </a:solidFill>
                      <a:prstDash val="solid"/>
                      <a:round/>
                      <a:headEnd type="none" w="med" len="med"/>
                      <a:tailEnd type="none" w="med" len="med"/>
                    </a:lnT>
                  </a:tcPr>
                </a:tc>
                <a:tc hMerge="1">
                  <a:txBody>
                    <a:bodyPr/>
                    <a:lstStyle/>
                    <a:p>
                      <a:pPr algn="ctr"/>
                      <a:endParaRPr lang="en-GB" sz="1400" dirty="0">
                        <a:latin typeface="Amatic SC" panose="00000500000000000000" pitchFamily="2" charset="-79"/>
                        <a:cs typeface="Amatic SC" panose="00000500000000000000" pitchFamily="2" charset="-79"/>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gridSpan="4">
                  <a:txBody>
                    <a:bodyPr/>
                    <a:lstStyle/>
                    <a:p>
                      <a:pPr algn="ctr"/>
                      <a:r>
                        <a:rPr lang="en-US" sz="1100" b="0" i="1" kern="1200" dirty="0">
                          <a:solidFill>
                            <a:schemeClr val="tx1"/>
                          </a:solidFill>
                          <a:effectLst/>
                          <a:latin typeface="+mn-lt"/>
                          <a:ea typeface="+mn-ea"/>
                          <a:cs typeface="+mn-cs"/>
                        </a:rPr>
                        <a:t>“Self-regulatory skills can be defined as the ability of children to manage their own behaviour and aspects of their learning. In the early years, efforts to develop self-regulation often seek to improve levels of self-control and reduce impulsivity. Activities typically include supporting children in articulating their plans and learning strategies and reviewing what they have done.” Education Endowment Foundation.</a:t>
                      </a:r>
                      <a:endParaRPr lang="en-GB" sz="1100" i="1"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bl>
          </a:graphicData>
        </a:graphic>
      </p:graphicFrame>
      <p:pic>
        <p:nvPicPr>
          <p:cNvPr id="9" name="Picture 8">
            <a:extLst>
              <a:ext uri="{FF2B5EF4-FFF2-40B4-BE49-F238E27FC236}">
                <a16:creationId xmlns:a16="http://schemas.microsoft.com/office/drawing/2014/main" id="{22D24B6A-CE47-4BC3-8F43-9D9AE229342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8071815" y="5037991"/>
            <a:ext cx="3932807" cy="3932807"/>
          </a:xfrm>
          <a:prstGeom prst="rect">
            <a:avLst/>
          </a:prstGeom>
        </p:spPr>
      </p:pic>
      <p:sp>
        <p:nvSpPr>
          <p:cNvPr id="7" name="TextBox 6">
            <a:extLst>
              <a:ext uri="{FF2B5EF4-FFF2-40B4-BE49-F238E27FC236}">
                <a16:creationId xmlns:a16="http://schemas.microsoft.com/office/drawing/2014/main" id="{07040BD5-019E-4D00-8E26-D63E6F2575FD}"/>
              </a:ext>
            </a:extLst>
          </p:cNvPr>
          <p:cNvSpPr txBox="1"/>
          <p:nvPr/>
        </p:nvSpPr>
        <p:spPr>
          <a:xfrm>
            <a:off x="7049386" y="6210574"/>
            <a:ext cx="4444411" cy="430887"/>
          </a:xfrm>
          <a:prstGeom prst="rect">
            <a:avLst/>
          </a:prstGeom>
          <a:noFill/>
        </p:spPr>
        <p:txBody>
          <a:bodyPr wrap="square">
            <a:spAutoFit/>
          </a:bodyPr>
          <a:lstStyle/>
          <a:p>
            <a:pPr algn="ctr"/>
            <a:r>
              <a:rPr lang="en-US" sz="1050" b="0" i="1" dirty="0">
                <a:solidFill>
                  <a:schemeClr val="bg1">
                    <a:lumMod val="50000"/>
                  </a:schemeClr>
                </a:solidFill>
                <a:effectLst/>
              </a:rPr>
              <a:t>We understand that children develop in individual ways and at varying rates –  physically, cognitively, linguistically, socially and emotionally.</a:t>
            </a:r>
            <a:endParaRPr lang="en-GB" sz="1050" i="1" dirty="0">
              <a:solidFill>
                <a:schemeClr val="bg1">
                  <a:lumMod val="50000"/>
                </a:schemeClr>
              </a:solidFill>
            </a:endParaRPr>
          </a:p>
        </p:txBody>
      </p:sp>
      <p:pic>
        <p:nvPicPr>
          <p:cNvPr id="10" name="Picture 9">
            <a:extLst>
              <a:ext uri="{FF2B5EF4-FFF2-40B4-BE49-F238E27FC236}">
                <a16:creationId xmlns:a16="http://schemas.microsoft.com/office/drawing/2014/main" id="{0BF8ACDF-BB91-4082-80EE-CECDCE9817C5}"/>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52192" y="49994"/>
            <a:ext cx="417124" cy="417124"/>
          </a:xfrm>
          <a:prstGeom prst="rect">
            <a:avLst/>
          </a:prstGeom>
        </p:spPr>
      </p:pic>
      <p:pic>
        <p:nvPicPr>
          <p:cNvPr id="1026" name="Picture 2" descr="https://img.cdn.schooljotter2.com/sampled/11787741/130/130/nocro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9119" y="75005"/>
            <a:ext cx="784225" cy="784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08189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668505041"/>
              </p:ext>
            </p:extLst>
          </p:nvPr>
        </p:nvGraphicFramePr>
        <p:xfrm>
          <a:off x="472644" y="500600"/>
          <a:ext cx="11459371" cy="6026173"/>
        </p:xfrm>
        <a:graphic>
          <a:graphicData uri="http://schemas.openxmlformats.org/drawingml/2006/table">
            <a:tbl>
              <a:tblPr firstRow="1" bandRow="1">
                <a:tableStyleId>{5C22544A-7EE6-4342-B048-85BDC9FD1C3A}</a:tableStyleId>
              </a:tblPr>
              <a:tblGrid>
                <a:gridCol w="1579440">
                  <a:extLst>
                    <a:ext uri="{9D8B030D-6E8A-4147-A177-3AD203B41FA5}">
                      <a16:colId xmlns:a16="http://schemas.microsoft.com/office/drawing/2014/main" val="385991600"/>
                    </a:ext>
                  </a:extLst>
                </a:gridCol>
                <a:gridCol w="1694666">
                  <a:extLst>
                    <a:ext uri="{9D8B030D-6E8A-4147-A177-3AD203B41FA5}">
                      <a16:colId xmlns:a16="http://schemas.microsoft.com/office/drawing/2014/main" val="2865123548"/>
                    </a:ext>
                  </a:extLst>
                </a:gridCol>
                <a:gridCol w="1637053">
                  <a:extLst>
                    <a:ext uri="{9D8B030D-6E8A-4147-A177-3AD203B41FA5}">
                      <a16:colId xmlns:a16="http://schemas.microsoft.com/office/drawing/2014/main" val="872926247"/>
                    </a:ext>
                  </a:extLst>
                </a:gridCol>
                <a:gridCol w="1637053">
                  <a:extLst>
                    <a:ext uri="{9D8B030D-6E8A-4147-A177-3AD203B41FA5}">
                      <a16:colId xmlns:a16="http://schemas.microsoft.com/office/drawing/2014/main" val="1315738151"/>
                    </a:ext>
                  </a:extLst>
                </a:gridCol>
                <a:gridCol w="1637053">
                  <a:extLst>
                    <a:ext uri="{9D8B030D-6E8A-4147-A177-3AD203B41FA5}">
                      <a16:colId xmlns:a16="http://schemas.microsoft.com/office/drawing/2014/main" val="2709165749"/>
                    </a:ext>
                  </a:extLst>
                </a:gridCol>
                <a:gridCol w="1637053">
                  <a:extLst>
                    <a:ext uri="{9D8B030D-6E8A-4147-A177-3AD203B41FA5}">
                      <a16:colId xmlns:a16="http://schemas.microsoft.com/office/drawing/2014/main" val="2335150482"/>
                    </a:ext>
                  </a:extLst>
                </a:gridCol>
                <a:gridCol w="1637053">
                  <a:extLst>
                    <a:ext uri="{9D8B030D-6E8A-4147-A177-3AD203B41FA5}">
                      <a16:colId xmlns:a16="http://schemas.microsoft.com/office/drawing/2014/main" val="4046203905"/>
                    </a:ext>
                  </a:extLst>
                </a:gridCol>
              </a:tblGrid>
              <a:tr h="46055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a:t>
                      </a:r>
                      <a:r>
                        <a:rPr lang="en-US" sz="2000" baseline="0" dirty="0">
                          <a:latin typeface="Amatic SC" panose="00000500000000000000" pitchFamily="2" charset="-79"/>
                          <a:cs typeface="Amatic SC" panose="00000500000000000000" pitchFamily="2" charset="-79"/>
                        </a:rPr>
                        <a:t> the sea</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4">
                  <a:txBody>
                    <a:bodyPr/>
                    <a:lstStyle/>
                    <a:p>
                      <a:pPr algn="ctr"/>
                      <a:r>
                        <a:rPr lang="en-US" sz="2000" b="1" dirty="0">
                          <a:latin typeface="Amatic SC" panose="00000500000000000000" pitchFamily="2" charset="-79"/>
                          <a:cs typeface="Amatic SC" panose="00000500000000000000" pitchFamily="2" charset="-79"/>
                        </a:rPr>
                        <a:t>Physical development </a:t>
                      </a: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r>
                        <a:rPr lang="en-US" sz="3200" b="0" dirty="0">
                          <a:latin typeface="Amatic SC" panose="00000500000000000000" pitchFamily="2" charset="-79"/>
                          <a:cs typeface="Amatic SC" panose="00000500000000000000" pitchFamily="2" charset="-79"/>
                        </a:rPr>
                        <a:t>Fine motor </a:t>
                      </a:r>
                    </a:p>
                    <a:p>
                      <a:pPr algn="ctr"/>
                      <a:r>
                        <a:rPr lang="en-US" sz="700" dirty="0"/>
                        <a:t>Continuously check the process of children’s handwriting (pencil grip and letter formation, including directionality). Provide extra help and guidance when needed.</a:t>
                      </a:r>
                    </a:p>
                    <a:p>
                      <a:pPr algn="ctr"/>
                      <a:endParaRPr lang="en-US" sz="800" dirty="0"/>
                    </a:p>
                    <a:p>
                      <a:pPr algn="ctr"/>
                      <a:r>
                        <a:rPr lang="en-US" sz="1400" b="1" dirty="0">
                          <a:solidFill>
                            <a:srgbClr val="CC66FF"/>
                          </a:solidFill>
                          <a:latin typeface="Amatic SC" panose="00000500000000000000" pitchFamily="2" charset="-79"/>
                          <a:cs typeface="Amatic SC" panose="00000500000000000000" pitchFamily="2" charset="-79"/>
                        </a:rPr>
                        <a:t>Daily opportunities for Fine Motor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0" dirty="0">
                          <a:latin typeface="Amatic SC" panose="00000500000000000000" pitchFamily="2" charset="-79"/>
                          <a:cs typeface="Amatic SC" panose="00000500000000000000" pitchFamily="2" charset="-79"/>
                        </a:rPr>
                        <a:t>Gross motor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l"/>
                      <a:r>
                        <a:rPr lang="en-US" sz="1050" dirty="0"/>
                        <a:t>Physical activity is </a:t>
                      </a:r>
                      <a:r>
                        <a:rPr lang="en-US" sz="1050" b="1" dirty="0"/>
                        <a:t>vital</a:t>
                      </a:r>
                      <a:r>
                        <a:rPr lang="en-US" sz="1050" dirty="0"/>
                        <a:t> in children’s all-round development, enabling them to </a:t>
                      </a:r>
                      <a:r>
                        <a:rPr lang="en-US" sz="1050" b="1" dirty="0"/>
                        <a:t>pursue happy, healthy and active lives</a:t>
                      </a:r>
                      <a:r>
                        <a:rPr lang="en-US" sz="1050" dirty="0"/>
                        <a:t>. Gross and fine motor experiences develop incrementally throughout early childhood, starting with </a:t>
                      </a:r>
                      <a:r>
                        <a:rPr lang="en-US" sz="1050" b="1" dirty="0"/>
                        <a:t>sensory explorations </a:t>
                      </a:r>
                      <a:r>
                        <a:rPr lang="en-US" sz="1050" dirty="0"/>
                        <a:t>and the development of a </a:t>
                      </a:r>
                      <a:r>
                        <a:rPr lang="en-US" sz="1050" b="1" dirty="0"/>
                        <a:t>child’s strength, co-ordination and positional awareness </a:t>
                      </a:r>
                      <a:r>
                        <a:rPr lang="en-US" sz="1050" dirty="0"/>
                        <a:t>through tummy time, crawling and play movement with both objects and adults. By creating games and providing opportunities for play both indoors and outdoors, adults can support children to develop their </a:t>
                      </a:r>
                      <a:r>
                        <a:rPr lang="en-US" sz="1050" b="1" dirty="0"/>
                        <a:t>core strength, stability, balance, spatial awareness</a:t>
                      </a:r>
                      <a:r>
                        <a:rPr lang="en-US" sz="1050" dirty="0"/>
                        <a:t>, co-ordination and agility. Gross motor skills provide the foundation for developing healthy bodies and social and emotional well-being. </a:t>
                      </a:r>
                      <a:r>
                        <a:rPr lang="en-US" sz="1050" b="1" dirty="0"/>
                        <a:t>Fine motor control and precision helps with hand-eye co-ordination</a:t>
                      </a:r>
                      <a:r>
                        <a:rPr lang="en-US" sz="1050" dirty="0"/>
                        <a:t>, which is later linked to </a:t>
                      </a:r>
                      <a:r>
                        <a:rPr lang="en-US" sz="1050" b="1" dirty="0"/>
                        <a:t>early literacy</a:t>
                      </a:r>
                      <a:r>
                        <a:rPr lang="en-US" sz="1050" dirty="0"/>
                        <a:t>. Repeated and varied opportunities to explore and play with small world activities, puzzles, arts and crafts and the practice of using small tools, with feedback and support from adults, allow children to develop </a:t>
                      </a:r>
                      <a:r>
                        <a:rPr lang="en-US" sz="1050" b="1" dirty="0"/>
                        <a:t>proficiency, control and confidence.</a:t>
                      </a:r>
                      <a:endParaRPr lang="en-US" sz="105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773595032"/>
                  </a:ext>
                </a:extLst>
              </a:tr>
              <a:tr h="989017">
                <a:tc vMerge="1">
                  <a:txBody>
                    <a:bodyPr/>
                    <a:lstStyle/>
                    <a:p>
                      <a:pPr algn="ctr"/>
                      <a:r>
                        <a:rPr lang="en-US" sz="4000" b="0" dirty="0">
                          <a:latin typeface="Amatic SC" panose="00000500000000000000" pitchFamily="2" charset="-79"/>
                          <a:cs typeface="Amatic SC" panose="00000500000000000000" pitchFamily="2" charset="-79"/>
                        </a:rPr>
                        <a:t>Fine motor </a:t>
                      </a:r>
                      <a:endParaRPr lang="en-GB" sz="4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dirty="0">
                          <a:solidFill>
                            <a:schemeClr val="tx1"/>
                          </a:solidFill>
                          <a:latin typeface="+mn-lt"/>
                          <a:cs typeface="Amatic SC" panose="00000500000000000000" pitchFamily="2" charset="-79"/>
                        </a:rPr>
                        <a:t>Threading, cutting, weaving, playdough, Fine Motor activities. </a:t>
                      </a:r>
                    </a:p>
                    <a:p>
                      <a:pPr algn="ctr"/>
                      <a:r>
                        <a:rPr lang="en-US" sz="800" dirty="0">
                          <a:solidFill>
                            <a:schemeClr val="tx1"/>
                          </a:solidFill>
                        </a:rPr>
                        <a:t>Manipulate objects with good fine motor skills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rPr>
                        <a:t>Draw lines and circles using gross motor movements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rPr>
                        <a:t>Hold pencil/paint brush beyond whole hand grasp</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Pencil Grip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800" dirty="0">
                          <a:solidFill>
                            <a:schemeClr val="tx1"/>
                          </a:solidFill>
                          <a:latin typeface="+mn-lt"/>
                          <a:cs typeface="Amatic SC" panose="00000500000000000000" pitchFamily="2" charset="-79"/>
                        </a:rPr>
                        <a:t>Threading, cutting, weaving, playdough, Fine Motor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rPr>
                        <a:t>Develop muscle tone to put pencil pressure on paper Use tools to effect changes to materials Show preference for dominant hand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t>Engage children in structured activities: guide them in what to draw, write or copy. Teach and model correct letter formation.</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Threading, cutting, weaving, playdough, Fine Motor activities. </a:t>
                      </a:r>
                    </a:p>
                    <a:p>
                      <a:pPr algn="ctr"/>
                      <a:r>
                        <a:rPr lang="en-US" sz="800" dirty="0">
                          <a:solidFill>
                            <a:schemeClr val="tx1"/>
                          </a:solidFill>
                        </a:rPr>
                        <a:t>Begin to form letters correctly Handle tools, objects, construction and malleable materials with increasing control</a:t>
                      </a:r>
                    </a:p>
                    <a:p>
                      <a:pPr algn="ctr"/>
                      <a:r>
                        <a:rPr lang="en-US" sz="800" dirty="0"/>
                        <a:t>Encourage children to draw freely.</a:t>
                      </a:r>
                    </a:p>
                    <a:p>
                      <a:pPr algn="ctr"/>
                      <a:r>
                        <a:rPr lang="en-US" sz="800" b="0" i="0" kern="1200" dirty="0">
                          <a:solidFill>
                            <a:schemeClr val="dk1"/>
                          </a:solidFill>
                          <a:effectLst/>
                          <a:latin typeface="+mn-lt"/>
                          <a:ea typeface="+mn-ea"/>
                          <a:cs typeface="+mn-cs"/>
                        </a:rPr>
                        <a:t>Holding Small Items / </a:t>
                      </a:r>
                    </a:p>
                    <a:p>
                      <a:pPr algn="ctr"/>
                      <a:r>
                        <a:rPr lang="en-US" sz="800" b="0" i="0" kern="1200" dirty="0">
                          <a:solidFill>
                            <a:schemeClr val="dk1"/>
                          </a:solidFill>
                          <a:effectLst/>
                          <a:latin typeface="+mn-lt"/>
                          <a:ea typeface="+mn-ea"/>
                          <a:cs typeface="+mn-cs"/>
                        </a:rPr>
                        <a:t>Button Clothing / </a:t>
                      </a:r>
                    </a:p>
                    <a:p>
                      <a:pPr algn="ctr"/>
                      <a:r>
                        <a:rPr lang="en-US" sz="800" b="0" i="0" kern="1200" dirty="0">
                          <a:solidFill>
                            <a:schemeClr val="dk1"/>
                          </a:solidFill>
                          <a:effectLst/>
                          <a:latin typeface="+mn-lt"/>
                          <a:ea typeface="+mn-ea"/>
                          <a:cs typeface="+mn-cs"/>
                        </a:rPr>
                        <a:t>Cutting with Scissors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Threading, cutting, weaving, playdough, Fine Motor activities. </a:t>
                      </a:r>
                    </a:p>
                    <a:p>
                      <a:pPr algn="ctr"/>
                      <a:r>
                        <a:rPr lang="en-US" sz="800" dirty="0">
                          <a:solidFill>
                            <a:schemeClr val="tx1"/>
                          </a:solidFill>
                        </a:rPr>
                        <a:t>Hold pencil effectively with comfortable grip Forms recognisable letters most correctly formed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Threading, cutting, weaving, playdough, Fine Motor activities. </a:t>
                      </a:r>
                    </a:p>
                    <a:p>
                      <a:pPr algn="ctr"/>
                      <a:r>
                        <a:rPr lang="en-US" sz="800" dirty="0">
                          <a:solidFill>
                            <a:schemeClr val="tx1"/>
                          </a:solidFill>
                        </a:rPr>
                        <a:t>Develop pencil grip and letter formation continually </a:t>
                      </a:r>
                    </a:p>
                    <a:p>
                      <a:pPr algn="ctr" fontAlgn="base"/>
                      <a:r>
                        <a:rPr lang="en-US" sz="800" b="0" i="0" kern="1200" dirty="0">
                          <a:solidFill>
                            <a:schemeClr val="dk1"/>
                          </a:solidFill>
                          <a:effectLst/>
                          <a:latin typeface="+mn-lt"/>
                          <a:ea typeface="+mn-ea"/>
                          <a:cs typeface="+mn-cs"/>
                        </a:rPr>
                        <a:t>Use one hand consistently for fine motor tasks</a:t>
                      </a:r>
                    </a:p>
                    <a:p>
                      <a:pPr algn="ctr" fontAlgn="base"/>
                      <a:r>
                        <a:rPr lang="en-US" sz="800" b="0" i="0" kern="1200" dirty="0">
                          <a:solidFill>
                            <a:schemeClr val="dk1"/>
                          </a:solidFill>
                          <a:effectLst/>
                          <a:latin typeface="+mn-lt"/>
                          <a:ea typeface="+mn-ea"/>
                          <a:cs typeface="+mn-cs"/>
                        </a:rPr>
                        <a:t>Cut along a straight line with scissors / </a:t>
                      </a:r>
                    </a:p>
                    <a:p>
                      <a:pPr algn="ctr" fontAlgn="base"/>
                      <a:r>
                        <a:rPr lang="en-US" sz="800" b="0" i="0" kern="1200" dirty="0">
                          <a:solidFill>
                            <a:schemeClr val="dk1"/>
                          </a:solidFill>
                          <a:effectLst/>
                          <a:latin typeface="+mn-lt"/>
                          <a:ea typeface="+mn-ea"/>
                          <a:cs typeface="+mn-cs"/>
                        </a:rPr>
                        <a:t>Start to cut along a curved line, like a circle / Draw a cross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Threading, cutting, weaving, playdough, Fine Motor activities. </a:t>
                      </a:r>
                    </a:p>
                    <a:p>
                      <a:pPr algn="ctr"/>
                      <a:r>
                        <a:rPr lang="en-GB" sz="800" dirty="0">
                          <a:solidFill>
                            <a:schemeClr val="tx1"/>
                          </a:solidFill>
                        </a:rPr>
                        <a:t>Form letters correctly</a:t>
                      </a:r>
                    </a:p>
                    <a:p>
                      <a:pPr algn="ctr" fontAlgn="base"/>
                      <a:r>
                        <a:rPr lang="en-US" sz="800" b="0" i="0" kern="1200" dirty="0">
                          <a:solidFill>
                            <a:schemeClr val="dk1"/>
                          </a:solidFill>
                          <a:effectLst/>
                          <a:latin typeface="+mn-lt"/>
                          <a:ea typeface="+mn-ea"/>
                          <a:cs typeface="+mn-cs"/>
                        </a:rPr>
                        <a:t>Copy a square</a:t>
                      </a:r>
                    </a:p>
                    <a:p>
                      <a:pPr algn="ctr" fontAlgn="base"/>
                      <a:r>
                        <a:rPr lang="en-US" sz="800" b="0" i="0" kern="1200" dirty="0">
                          <a:solidFill>
                            <a:schemeClr val="dk1"/>
                          </a:solidFill>
                          <a:effectLst/>
                          <a:latin typeface="+mn-lt"/>
                          <a:ea typeface="+mn-ea"/>
                          <a:cs typeface="+mn-cs"/>
                        </a:rPr>
                        <a:t>Begin to draw diagonal lines, like in a triangle / Start to colour inside the lines of a picture</a:t>
                      </a:r>
                    </a:p>
                    <a:p>
                      <a:pPr algn="ctr" fontAlgn="base"/>
                      <a:r>
                        <a:rPr lang="en-US" sz="800" b="0" i="0" kern="1200" dirty="0">
                          <a:solidFill>
                            <a:schemeClr val="dk1"/>
                          </a:solidFill>
                          <a:effectLst/>
                          <a:latin typeface="+mn-lt"/>
                          <a:ea typeface="+mn-ea"/>
                          <a:cs typeface="+mn-cs"/>
                        </a:rPr>
                        <a:t>Start to draw pictures that are recognisable / </a:t>
                      </a:r>
                    </a:p>
                    <a:p>
                      <a:pPr algn="ctr" fontAlgn="base"/>
                      <a:r>
                        <a:rPr lang="en-US" sz="800" b="0" i="0" kern="1200" dirty="0">
                          <a:solidFill>
                            <a:schemeClr val="dk1"/>
                          </a:solidFill>
                          <a:effectLst/>
                          <a:latin typeface="+mn-lt"/>
                          <a:ea typeface="+mn-ea"/>
                          <a:cs typeface="+mn-cs"/>
                        </a:rPr>
                        <a:t>Build things with smaller linking blocks, such as Duplo or Lego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989017">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0" dirty="0">
                          <a:latin typeface="Amatic SC" panose="00000500000000000000" pitchFamily="2" charset="-79"/>
                          <a:cs typeface="Amatic SC" panose="00000500000000000000" pitchFamily="2" charset="-79"/>
                        </a:rPr>
                        <a:t>Gross motor </a:t>
                      </a:r>
                      <a:endParaRPr lang="en-GB" sz="4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dirty="0">
                          <a:solidFill>
                            <a:schemeClr val="tx1"/>
                          </a:solidFill>
                          <a:latin typeface="+mn-lt"/>
                          <a:cs typeface="Amatic SC" panose="00000500000000000000" pitchFamily="2" charset="-79"/>
                        </a:rPr>
                        <a:t>Cooperation games i.e. parachute games.</a:t>
                      </a:r>
                    </a:p>
                    <a:p>
                      <a:pPr algn="ctr"/>
                      <a:r>
                        <a:rPr lang="en-US" sz="800" dirty="0">
                          <a:solidFill>
                            <a:schemeClr val="tx1"/>
                          </a:solidFill>
                          <a:latin typeface="+mn-lt"/>
                          <a:cs typeface="Amatic SC" panose="00000500000000000000" pitchFamily="2" charset="-79"/>
                        </a:rPr>
                        <a:t>Climbing – outdoor equipment</a:t>
                      </a:r>
                    </a:p>
                    <a:p>
                      <a:pPr algn="ctr"/>
                      <a:r>
                        <a:rPr lang="en-US" sz="800" dirty="0">
                          <a:solidFill>
                            <a:schemeClr val="tx1"/>
                          </a:solidFill>
                          <a:latin typeface="+mn-lt"/>
                          <a:cs typeface="Amatic SC" panose="00000500000000000000" pitchFamily="2" charset="-79"/>
                        </a:rPr>
                        <a:t> Different ways of moving to be explored with children</a:t>
                      </a:r>
                    </a:p>
                    <a:p>
                      <a:pPr algn="ctr"/>
                      <a:r>
                        <a:rPr lang="en-US" sz="800" dirty="0">
                          <a:solidFill>
                            <a:schemeClr val="tx1"/>
                          </a:solidFill>
                          <a:latin typeface="+mn-lt"/>
                          <a:cs typeface="Amatic SC" panose="00000500000000000000" pitchFamily="2" charset="-79"/>
                        </a:rPr>
                        <a:t>Changing for PE / </a:t>
                      </a:r>
                      <a:r>
                        <a:rPr lang="en-US" sz="800" dirty="0"/>
                        <a:t>Help individual children to develop good personal hygiene. Acknowledge and praise their efforts. Provide regular reminders about thorough handwashing and toileting. </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Ball skills- throwing and catching.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Crates play- climbing. Skipping ropes in outside area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dance related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t>Provide a range of wheeled resources for children to balance, sit or ride on, or pull and push. Two-wheeled balance bikes and pedal bikes without </a:t>
                      </a:r>
                      <a:r>
                        <a:rPr lang="en-US" sz="800" dirty="0" err="1"/>
                        <a:t>stabilisers</a:t>
                      </a:r>
                      <a:r>
                        <a:rPr lang="en-US" sz="800" dirty="0"/>
                        <a:t>, skateboards, wheelbarrows, prams and carts are all good options</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800" dirty="0">
                          <a:solidFill>
                            <a:schemeClr val="tx1"/>
                          </a:solidFill>
                          <a:latin typeface="+mn-lt"/>
                          <a:cs typeface="Amatic SC" panose="00000500000000000000" pitchFamily="2" charset="-79"/>
                        </a:rPr>
                        <a:t>Ball skills- aiming, dribbling, pushing, throwing &amp; catching, patting, or kicking</a:t>
                      </a:r>
                    </a:p>
                    <a:p>
                      <a:pPr algn="ctr"/>
                      <a:r>
                        <a:rPr lang="en-US" sz="800" dirty="0"/>
                        <a:t>Ensure that spaces are accessible to children with varying confidence levels, skills and needs. Provide a wide range of activities to support a broad range of abilities.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Dance / moving to music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Gymnastics ./ Balance </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800" dirty="0">
                          <a:solidFill>
                            <a:schemeClr val="tx1"/>
                          </a:solidFill>
                          <a:latin typeface="+mn-lt"/>
                          <a:cs typeface="Amatic SC" panose="00000500000000000000" pitchFamily="2" charset="-79"/>
                        </a:rPr>
                        <a:t>Balance- children moving with confidence </a:t>
                      </a:r>
                    </a:p>
                    <a:p>
                      <a:pPr algn="ctr"/>
                      <a:r>
                        <a:rPr lang="en-US" sz="800" dirty="0">
                          <a:solidFill>
                            <a:schemeClr val="tx1"/>
                          </a:solidFill>
                          <a:latin typeface="+mn-lt"/>
                          <a:cs typeface="Amatic SC" panose="00000500000000000000" pitchFamily="2" charset="-79"/>
                        </a:rPr>
                        <a:t>dance related activities </a:t>
                      </a:r>
                    </a:p>
                    <a:p>
                      <a:pPr algn="ctr"/>
                      <a:r>
                        <a:rPr lang="en-US" sz="800" dirty="0"/>
                        <a:t>Provide opportunities for children to, spin, rock, tilt, fall, slide and bounce. </a:t>
                      </a:r>
                    </a:p>
                    <a:p>
                      <a:pPr algn="ctr"/>
                      <a:r>
                        <a:rPr lang="en-US" sz="800" dirty="0"/>
                        <a:t>Use picture books and other resources to explain the importance of the different aspects of a healthy lifestyle. </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800" dirty="0">
                          <a:solidFill>
                            <a:schemeClr val="tx1"/>
                          </a:solidFill>
                          <a:latin typeface="+mn-lt"/>
                          <a:cs typeface="Amatic SC" panose="00000500000000000000" pitchFamily="2" charset="-79"/>
                        </a:rPr>
                        <a:t>Obstacle activities</a:t>
                      </a:r>
                    </a:p>
                    <a:p>
                      <a:pPr algn="ctr"/>
                      <a:r>
                        <a:rPr lang="en-US" sz="800" dirty="0">
                          <a:solidFill>
                            <a:schemeClr val="tx1"/>
                          </a:solidFill>
                          <a:latin typeface="+mn-lt"/>
                          <a:cs typeface="Amatic SC" panose="00000500000000000000" pitchFamily="2" charset="-79"/>
                        </a:rPr>
                        <a:t>children moving over, under, through and around equipment</a:t>
                      </a:r>
                    </a:p>
                    <a:p>
                      <a:pPr algn="ctr"/>
                      <a:r>
                        <a:rPr lang="en-US" sz="800" dirty="0"/>
                        <a:t>Encourage children to be highly active and get out of breath several times every day. Provide opportunities for children to, spin, rock, tilt, fall, slide and bounce. </a:t>
                      </a:r>
                    </a:p>
                    <a:p>
                      <a:pPr algn="ctr"/>
                      <a:r>
                        <a:rPr lang="en-US" sz="800" dirty="0">
                          <a:solidFill>
                            <a:schemeClr val="tx1"/>
                          </a:solidFill>
                          <a:latin typeface="+mn-lt"/>
                          <a:cs typeface="Amatic SC" panose="00000500000000000000" pitchFamily="2" charset="-79"/>
                        </a:rPr>
                        <a:t>Dance / moving to music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800" dirty="0">
                          <a:solidFill>
                            <a:schemeClr val="tx1"/>
                          </a:solidFill>
                          <a:latin typeface="+mn-lt"/>
                          <a:cs typeface="Amatic SC" panose="00000500000000000000" pitchFamily="2" charset="-79"/>
                        </a:rPr>
                        <a:t>Races / team games involving gross motor movements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dance related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t>Allow less competent and confident children to spend time initially observing and listening, without feeling pressured to join in.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Gymnastics ./ Balance </a:t>
                      </a:r>
                      <a:endParaRPr lang="en-GB" sz="800" dirty="0">
                        <a:solidFill>
                          <a:schemeClr val="tx1"/>
                        </a:solidFill>
                        <a:latin typeface="+mn-lt"/>
                        <a:cs typeface="Amatic SC" panose="00000500000000000000" pitchFamily="2" charset="-79"/>
                      </a:endParaRPr>
                    </a:p>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r h="989017">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6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dirty="0"/>
                        <a:t>From Development Matters 20’:</a:t>
                      </a:r>
                    </a:p>
                    <a:p>
                      <a:pPr algn="ctr"/>
                      <a:r>
                        <a:rPr lang="en-US" sz="800" dirty="0"/>
                        <a:t>Revise and refine the fundamental movement skills they have already acquired: - rolling - crawling - walking - jumping - running - hopping - skipping – climbing</a:t>
                      </a:r>
                    </a:p>
                    <a:p>
                      <a:pPr algn="ctr"/>
                      <a:r>
                        <a:rPr lang="en-US" sz="800" dirty="0"/>
                        <a:t>Progress towards a more fluent style of moving, with developing control and grace.</a:t>
                      </a:r>
                    </a:p>
                    <a:p>
                      <a:pPr algn="ctr"/>
                      <a:r>
                        <a:rPr lang="en-US" sz="800" dirty="0"/>
                        <a:t>Develop the overall body strength, co-ordination, balance and agility needed to engage successfully with future physical education sessions and other physical disciplines including dance, gymnastics, sport and swimming.</a:t>
                      </a:r>
                    </a:p>
                    <a:p>
                      <a:pPr algn="ctr"/>
                      <a:r>
                        <a:rPr lang="en-US" sz="800" dirty="0"/>
                        <a:t>Develop their small motor skills so that they can use a range of tools competently, safely and confidently. Suggested tools: pencils for drawing and writing, paintbrushes, scissors, knives, forks and spoons. </a:t>
                      </a:r>
                    </a:p>
                    <a:p>
                      <a:pPr algn="ctr"/>
                      <a:r>
                        <a:rPr lang="en-US" sz="800" dirty="0"/>
                        <a:t>Use their core muscle strength to achieve a good posture when sitting at a table or sitting on the floor.</a:t>
                      </a:r>
                    </a:p>
                    <a:p>
                      <a:pPr algn="ctr"/>
                      <a:r>
                        <a:rPr lang="en-US" sz="800" dirty="0"/>
                        <a:t>Confidently and safely use a range of large and small apparatus indoors and outside, alone and in a group. Develop overall body-strength, balance, co-ordination and agility.</a:t>
                      </a:r>
                    </a:p>
                    <a:p>
                      <a:pPr algn="ctr"/>
                      <a:r>
                        <a:rPr lang="en-US" sz="800" dirty="0"/>
                        <a:t>Further develop and refine a range of ball skills including: throwing, catching, kicking, passing, batting, and aiming. Develop confidence, competence, precision and accuracy when engaging in activities that involve a ball.</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29556540"/>
                  </a:ext>
                </a:extLst>
              </a:tr>
            </a:tbl>
          </a:graphicData>
        </a:graphic>
      </p:graphicFrame>
      <p:sp>
        <p:nvSpPr>
          <p:cNvPr id="5" name="TextBox 4">
            <a:extLst>
              <a:ext uri="{FF2B5EF4-FFF2-40B4-BE49-F238E27FC236}">
                <a16:creationId xmlns:a16="http://schemas.microsoft.com/office/drawing/2014/main" id="{41A9F095-57ED-4E22-8980-BE908039B385}"/>
              </a:ext>
            </a:extLst>
          </p:cNvPr>
          <p:cNvSpPr txBox="1"/>
          <p:nvPr/>
        </p:nvSpPr>
        <p:spPr>
          <a:xfrm>
            <a:off x="2203244" y="6526773"/>
            <a:ext cx="12473126" cy="307777"/>
          </a:xfrm>
          <a:prstGeom prst="rect">
            <a:avLst/>
          </a:prstGeom>
          <a:noFill/>
        </p:spPr>
        <p:txBody>
          <a:bodyPr wrap="square">
            <a:spAutoFit/>
          </a:bodyPr>
          <a:lstStyle/>
          <a:p>
            <a:r>
              <a:rPr lang="en-US" sz="1400" i="1" dirty="0">
                <a:solidFill>
                  <a:schemeClr val="bg1">
                    <a:lumMod val="50000"/>
                  </a:schemeClr>
                </a:solidFill>
              </a:rPr>
              <a:t>All these ideas will be revisited each term. Children need time to practice and consolidate.   Repetition is a good thing.  </a:t>
            </a:r>
            <a:endParaRPr lang="en-GB" sz="1400" i="1" dirty="0">
              <a:solidFill>
                <a:schemeClr val="bg1">
                  <a:lumMod val="50000"/>
                </a:schemeClr>
              </a:solidFill>
            </a:endParaRPr>
          </a:p>
        </p:txBody>
      </p:sp>
      <p:pic>
        <p:nvPicPr>
          <p:cNvPr id="7" name="Picture 6">
            <a:extLst>
              <a:ext uri="{FF2B5EF4-FFF2-40B4-BE49-F238E27FC236}">
                <a16:creationId xmlns:a16="http://schemas.microsoft.com/office/drawing/2014/main" id="{843621CF-D4FE-4A9F-A8F9-15895B3B0C65}"/>
              </a:ext>
            </a:extLst>
          </p:cNvPr>
          <p:cNvPicPr>
            <a:picLocks noChangeAspect="1"/>
          </p:cNvPicPr>
          <p:nvPr/>
        </p:nvPicPr>
        <p:blipFill>
          <a:blip r:embed="rId2" cstate="hqprint">
            <a:extLst>
              <a:ext uri="{BEBA8EAE-BF5A-486C-A8C5-ECC9F3942E4B}">
                <a14:imgProps xmlns:a14="http://schemas.microsoft.com/office/drawing/2010/main">
                  <a14:imgLayer r:embed="rId3">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065494" y="9258"/>
            <a:ext cx="557093" cy="557093"/>
          </a:xfrm>
          <a:prstGeom prst="rect">
            <a:avLst/>
          </a:prstGeom>
        </p:spPr>
      </p:pic>
      <p:pic>
        <p:nvPicPr>
          <p:cNvPr id="8" name="Picture 2" descr="https://img.cdn.schooljotter2.com/sampled/11787741/130/130/nocro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119" y="75005"/>
            <a:ext cx="784225" cy="784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09661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909167307"/>
              </p:ext>
            </p:extLst>
          </p:nvPr>
        </p:nvGraphicFramePr>
        <p:xfrm>
          <a:off x="385894" y="719664"/>
          <a:ext cx="11459364" cy="5783512"/>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32087">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Autumn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Amatic SC" panose="00000500000000000000" pitchFamily="2" charset="-79"/>
                          <a:cs typeface="Amatic SC" panose="00000500000000000000" pitchFamily="2" charset="-79"/>
                        </a:rPr>
                        <a:t>Autumn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a:t>
                      </a:r>
                      <a:r>
                        <a:rPr lang="en-US" sz="2000" baseline="0" dirty="0">
                          <a:latin typeface="Amatic SC" panose="00000500000000000000" pitchFamily="2" charset="-79"/>
                          <a:cs typeface="Amatic SC" panose="00000500000000000000" pitchFamily="2" charset="-79"/>
                        </a:rPr>
                        <a:t> the sea</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3">
                  <a:txBody>
                    <a:bodyPr/>
                    <a:lstStyle/>
                    <a:p>
                      <a:pPr algn="ctr"/>
                      <a:r>
                        <a:rPr lang="en-US" sz="3600" b="0" dirty="0">
                          <a:latin typeface="Amatic SC" panose="00000500000000000000" pitchFamily="2" charset="-79"/>
                          <a:cs typeface="Amatic SC" panose="00000500000000000000" pitchFamily="2" charset="-79"/>
                        </a:rPr>
                        <a:t>Literacy</a:t>
                      </a:r>
                    </a:p>
                    <a:p>
                      <a:pPr algn="ctr"/>
                      <a:endParaRPr lang="en-US" sz="2400" b="0" dirty="0">
                        <a:latin typeface="Amatic SC" panose="00000500000000000000" pitchFamily="2" charset="-79"/>
                        <a:cs typeface="Amatic SC" panose="00000500000000000000" pitchFamily="2" charset="-79"/>
                      </a:endParaRPr>
                    </a:p>
                    <a:p>
                      <a:pPr algn="ctr"/>
                      <a:r>
                        <a:rPr lang="en-US" sz="2000" b="0" dirty="0">
                          <a:latin typeface="Amatic SC" panose="00000500000000000000" pitchFamily="2" charset="-79"/>
                          <a:cs typeface="Amatic SC" panose="00000500000000000000" pitchFamily="2" charset="-79"/>
                        </a:rPr>
                        <a:t>Comprehension</a:t>
                      </a:r>
                    </a:p>
                    <a:p>
                      <a:pPr algn="ctr"/>
                      <a:r>
                        <a:rPr lang="en-US" sz="2000" b="0" dirty="0">
                          <a:latin typeface="Amatic SC" panose="00000500000000000000" pitchFamily="2" charset="-79"/>
                          <a:cs typeface="Amatic SC" panose="00000500000000000000" pitchFamily="2" charset="-79"/>
                        </a:rPr>
                        <a:t>- Developing a passion for reading</a:t>
                      </a:r>
                    </a:p>
                    <a:p>
                      <a:pPr algn="ctr"/>
                      <a:r>
                        <a:rPr lang="en-US" sz="800" b="0" dirty="0">
                          <a:latin typeface="+mn-lt"/>
                          <a:cs typeface="Amatic SC" panose="00000500000000000000" pitchFamily="2" charset="-79"/>
                        </a:rPr>
                        <a:t>Children will visit the library weekly </a:t>
                      </a:r>
                    </a:p>
                    <a:p>
                      <a:pPr algn="ctr"/>
                      <a:endParaRPr lang="en-US" sz="2800" b="0" dirty="0">
                        <a:latin typeface="Amatic SC" panose="00000500000000000000" pitchFamily="2" charset="-79"/>
                        <a:cs typeface="Amatic SC" panose="00000500000000000000" pitchFamily="2" charset="-79"/>
                      </a:endParaRPr>
                    </a:p>
                    <a:p>
                      <a:pPr algn="ctr"/>
                      <a:r>
                        <a:rPr lang="en-US" sz="2800" b="0" dirty="0">
                          <a:latin typeface="Amatic SC" panose="00000500000000000000" pitchFamily="2" charset="-79"/>
                          <a:cs typeface="Amatic SC" panose="00000500000000000000" pitchFamily="2" charset="-79"/>
                        </a:rPr>
                        <a:t>Word</a:t>
                      </a:r>
                    </a:p>
                    <a:p>
                      <a:pPr algn="ctr"/>
                      <a:r>
                        <a:rPr lang="en-US" sz="2800" b="0" dirty="0">
                          <a:latin typeface="Amatic SC" panose="00000500000000000000" pitchFamily="2" charset="-79"/>
                          <a:cs typeface="Amatic SC" panose="00000500000000000000" pitchFamily="2" charset="-79"/>
                        </a:rPr>
                        <a:t> Reading </a:t>
                      </a:r>
                    </a:p>
                    <a:p>
                      <a:pPr algn="ctr"/>
                      <a:r>
                        <a:rPr lang="en-US" sz="800" b="0" i="0" kern="1200" dirty="0">
                          <a:solidFill>
                            <a:schemeClr val="dk1"/>
                          </a:solidFill>
                          <a:effectLst/>
                          <a:latin typeface="+mn-lt"/>
                          <a:ea typeface="+mn-ea"/>
                          <a:cs typeface="+mn-cs"/>
                        </a:rPr>
                        <a:t>Children will be working in different groups for Read Write Inc.  – Focus on consolidation of set 1 sounds and Set 2 Sounds, Green words . Ditty sheets, introduction of Red Ditty Books and Purple books for more confident readers.</a:t>
                      </a:r>
                      <a:endParaRPr lang="en-GB" sz="8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dirty="0"/>
                        <a:t>It is crucial for children to develop </a:t>
                      </a:r>
                      <a:r>
                        <a:rPr lang="en-US" sz="800" b="1" dirty="0"/>
                        <a:t>a life-long love of reading</a:t>
                      </a:r>
                      <a:r>
                        <a:rPr lang="en-US" sz="800" dirty="0"/>
                        <a:t>. Reading consists of two dimensions: </a:t>
                      </a:r>
                      <a:r>
                        <a:rPr lang="en-US" sz="800" b="1" dirty="0"/>
                        <a:t>language comprehension and word reading</a:t>
                      </a:r>
                      <a:r>
                        <a:rPr lang="en-US" sz="800" dirty="0"/>
                        <a:t>. Language comprehension (necessary for both reading and writing) starts from birth. It only develops when adults talk with children about the world around them and the books (stories and non-fiction) they read with them, and </a:t>
                      </a:r>
                      <a:r>
                        <a:rPr lang="en-US" sz="800" b="1" dirty="0"/>
                        <a:t>enjoy rhymes, poems and songs together</a:t>
                      </a:r>
                      <a:r>
                        <a:rPr lang="en-US" sz="800" dirty="0"/>
                        <a:t>. Skilled word reading, taught later, involves both the speedy working out of the pronunciation of unfamiliar printed words (</a:t>
                      </a:r>
                      <a:r>
                        <a:rPr lang="en-US" sz="800" b="1" dirty="0"/>
                        <a:t>decoding)</a:t>
                      </a:r>
                      <a:r>
                        <a:rPr lang="en-US" sz="800" dirty="0"/>
                        <a:t> and the </a:t>
                      </a:r>
                      <a:r>
                        <a:rPr lang="en-US" sz="800" b="1" dirty="0"/>
                        <a:t>speedy recognition of familiar printed words. </a:t>
                      </a:r>
                      <a:r>
                        <a:rPr lang="en-US" sz="800" dirty="0"/>
                        <a:t>Writing involves</a:t>
                      </a:r>
                      <a:r>
                        <a:rPr lang="en-US" sz="800" b="1" dirty="0"/>
                        <a:t> transcription </a:t>
                      </a:r>
                      <a:r>
                        <a:rPr lang="en-US" sz="800" dirty="0"/>
                        <a:t>(spelling and handwriting) and composition (articulating ideas and structuring them in speech, before writing)</a:t>
                      </a: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24877487"/>
                  </a:ext>
                </a:extLst>
              </a:tr>
              <a:tr h="556306">
                <a:tc vMerge="1">
                  <a:txBody>
                    <a:bodyPr/>
                    <a:lstStyle/>
                    <a:p>
                      <a:pPr algn="ctr"/>
                      <a:r>
                        <a:rPr lang="en-US" sz="3600" b="0" dirty="0">
                          <a:latin typeface="Amatic SC" panose="00000500000000000000" pitchFamily="2" charset="-79"/>
                          <a:cs typeface="Amatic SC" panose="00000500000000000000" pitchFamily="2" charset="-79"/>
                        </a:rPr>
                        <a:t>Literacy</a:t>
                      </a:r>
                    </a:p>
                    <a:p>
                      <a:pPr algn="ctr"/>
                      <a:r>
                        <a:rPr lang="en-US" sz="2400" b="0" dirty="0">
                          <a:latin typeface="Amatic SC" panose="00000500000000000000" pitchFamily="2" charset="-79"/>
                          <a:cs typeface="Amatic SC" panose="00000500000000000000" pitchFamily="2" charset="-79"/>
                        </a:rPr>
                        <a:t>Comprehension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dirty="0">
                          <a:solidFill>
                            <a:schemeClr val="tx1"/>
                          </a:solidFill>
                        </a:rPr>
                        <a:t>Joining in with rhymes and showing an interest in stories with repeated refrains.  Environment print. Having a favourite story/rhyme. </a:t>
                      </a:r>
                      <a:r>
                        <a:rPr lang="en-US" sz="800" dirty="0"/>
                        <a:t>Understand the five key concepts about print: - print has meaning - print can have different purposes - we read English text from left to right and from top to bottom - the names of the different parts of a book</a:t>
                      </a:r>
                      <a:endParaRPr lang="en-US" sz="800" dirty="0">
                        <a:solidFill>
                          <a:schemeClr val="tx1"/>
                        </a:solidFill>
                      </a:endParaRPr>
                    </a:p>
                    <a:p>
                      <a:pPr algn="ctr"/>
                      <a:r>
                        <a:rPr lang="en-US" sz="800" dirty="0">
                          <a:solidFill>
                            <a:schemeClr val="tx1"/>
                          </a:solidFill>
                        </a:rPr>
                        <a:t>Sequencing familiar stories through the use of pictures to tell the story. Recognising initial sounds. Name writing activities. </a:t>
                      </a:r>
                      <a:r>
                        <a:rPr lang="en-US" sz="800" dirty="0"/>
                        <a:t>Engage in extended conversations about stories, learning new vocabulary.</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0"/>
                        </a:spcAft>
                      </a:pPr>
                      <a:r>
                        <a:rPr lang="en-US" sz="800" dirty="0">
                          <a:solidFill>
                            <a:schemeClr val="tx1"/>
                          </a:solidFill>
                        </a:rPr>
                        <a:t>Retell stories related to events through acting/role play. Christmas letters/lists.  Retelling stories using images / apps. Pie Corbett Actions to retell the story – Story Maps.  Retelling of stories.  Editing of story maps and orally retelling new stories. Non-Fiction Focus  Retelling of stories. </a:t>
                      </a:r>
                    </a:p>
                    <a:p>
                      <a:pPr algn="ctr">
                        <a:lnSpc>
                          <a:spcPct val="107000"/>
                        </a:lnSpc>
                        <a:spcAft>
                          <a:spcPts val="0"/>
                        </a:spcAft>
                      </a:pPr>
                      <a:r>
                        <a:rPr lang="en-US" sz="800" dirty="0">
                          <a:solidFill>
                            <a:schemeClr val="tx1"/>
                          </a:solidFill>
                          <a:effectLst/>
                          <a:latin typeface="+mn-lt"/>
                          <a:ea typeface="Calibri" panose="020F0502020204030204" pitchFamily="34" charset="0"/>
                          <a:cs typeface="Amatic SC" panose="00000500000000000000" pitchFamily="2" charset="-79"/>
                        </a:rPr>
                        <a:t>Sequence story – use vocabulary of beginning, middle and end.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dirty="0"/>
                        <a:t>Blend sounds into words, so that they can read short words made up of known letter– sound correspondences.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dirty="0"/>
                        <a:t>Enjoys an increasing range of books</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US" sz="800" dirty="0">
                          <a:solidFill>
                            <a:schemeClr val="tx1"/>
                          </a:solidFill>
                        </a:rPr>
                        <a:t>Making up stories with themselves as the main character – Using Tales Toolkit strategy. Encourage children to record stories through picture drawing/mark making for LAs. </a:t>
                      </a:r>
                    </a:p>
                    <a:p>
                      <a:pPr algn="ctr">
                        <a:lnSpc>
                          <a:spcPct val="107000"/>
                        </a:lnSpc>
                        <a:spcAft>
                          <a:spcPts val="800"/>
                        </a:spcAft>
                      </a:pPr>
                      <a:r>
                        <a:rPr lang="en-US" sz="800" dirty="0"/>
                        <a:t>Read simple phrases and sentences made up of words with known letter–sound correspondences and, where necessary, a few exception words. Read a few common exception words matched to RWI. Make the books available for children to share at school and at home. Avoid asking children to read books at home they cannot yet read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800"/>
                        </a:spcAft>
                      </a:pPr>
                      <a:r>
                        <a:rPr lang="en-US" sz="800" dirty="0">
                          <a:solidFill>
                            <a:schemeClr val="tx1"/>
                          </a:solidFill>
                        </a:rPr>
                        <a:t>Information leaflets about animals in the garden/plants and growing.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t>Re-read books to build up their confidence in word reading, their fluency and their understanding and enjoyment. World Book Day </a:t>
                      </a:r>
                    </a:p>
                    <a:p>
                      <a:pPr algn="ctr">
                        <a:lnSpc>
                          <a:spcPct val="107000"/>
                        </a:lnSpc>
                        <a:spcAft>
                          <a:spcPts val="800"/>
                        </a:spcAft>
                      </a:pPr>
                      <a:r>
                        <a:rPr lang="en-US" sz="800" dirty="0">
                          <a:solidFill>
                            <a:schemeClr val="tx1"/>
                          </a:solidFill>
                        </a:rPr>
                        <a:t>Timeline of how plants grow. </a:t>
                      </a:r>
                    </a:p>
                    <a:p>
                      <a:pPr algn="ctr">
                        <a:lnSpc>
                          <a:spcPct val="107000"/>
                        </a:lnSpc>
                        <a:spcAft>
                          <a:spcPts val="800"/>
                        </a:spcAft>
                      </a:pPr>
                      <a:r>
                        <a:rPr lang="en-US" sz="800" dirty="0"/>
                        <a:t>Uses vocabulary and forms of speech that are increasingly influenced by their experiences of books.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t>They develop their own narratives and explanations by connecting ideas or events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800"/>
                        </a:spcAft>
                      </a:pPr>
                      <a:r>
                        <a:rPr lang="en-US" sz="800" dirty="0">
                          <a:solidFill>
                            <a:schemeClr val="tx1"/>
                          </a:solidFill>
                          <a:effectLst/>
                          <a:latin typeface="+mn-lt"/>
                          <a:ea typeface="Calibri" panose="020F0502020204030204" pitchFamily="34" charset="0"/>
                          <a:cs typeface="Amatic SC" panose="00000500000000000000" pitchFamily="2" charset="-79"/>
                        </a:rPr>
                        <a:t>Stories from other cultures and traditions </a:t>
                      </a:r>
                    </a:p>
                    <a:p>
                      <a:pPr algn="ctr">
                        <a:lnSpc>
                          <a:spcPct val="107000"/>
                        </a:lnSpc>
                        <a:spcAft>
                          <a:spcPts val="800"/>
                        </a:spcAft>
                      </a:pPr>
                      <a:r>
                        <a:rPr lang="en-US" sz="800" dirty="0"/>
                        <a:t>Retell a story with actions and / or picture prompts as part of a group - Use story language when acting out a narrative. Rhyming words. </a:t>
                      </a:r>
                    </a:p>
                    <a:p>
                      <a:pPr algn="ctr">
                        <a:lnSpc>
                          <a:spcPct val="107000"/>
                        </a:lnSpc>
                        <a:spcAft>
                          <a:spcPts val="800"/>
                        </a:spcAft>
                      </a:pPr>
                      <a:r>
                        <a:rPr lang="en-US" sz="800" dirty="0">
                          <a:solidFill>
                            <a:schemeClr val="tx1"/>
                          </a:solidFill>
                          <a:effectLst/>
                          <a:latin typeface="+mn-lt"/>
                          <a:ea typeface="Calibri" panose="020F0502020204030204" pitchFamily="34" charset="0"/>
                          <a:cs typeface="Amatic SC" panose="00000500000000000000" pitchFamily="2" charset="-79"/>
                        </a:rPr>
                        <a:t>Parents reading stories </a:t>
                      </a:r>
                    </a:p>
                    <a:p>
                      <a:pPr algn="ctr">
                        <a:lnSpc>
                          <a:spcPct val="107000"/>
                        </a:lnSpc>
                        <a:spcAft>
                          <a:spcPts val="800"/>
                        </a:spcAft>
                      </a:pPr>
                      <a:r>
                        <a:rPr lang="en-US" sz="800" dirty="0"/>
                        <a:t>Can explain the main events of a story - Can draw pictures of characters/ event / setting in a story. May include labels, sentences or captions.</a:t>
                      </a:r>
                    </a:p>
                    <a:p>
                      <a:pPr algn="ctr">
                        <a:lnSpc>
                          <a:spcPct val="107000"/>
                        </a:lnSpc>
                        <a:spcAft>
                          <a:spcPts val="800"/>
                        </a:spcAft>
                      </a:pPr>
                      <a:r>
                        <a:rPr lang="en-US" sz="800" dirty="0">
                          <a:solidFill>
                            <a:schemeClr val="tx1"/>
                          </a:solidFill>
                          <a:effectLst/>
                          <a:latin typeface="+mn-lt"/>
                          <a:ea typeface="Calibri" panose="020F0502020204030204" pitchFamily="34" charset="0"/>
                          <a:cs typeface="Amatic SC" panose="00000500000000000000" pitchFamily="2" charset="-79"/>
                        </a:rPr>
                        <a:t>Story</a:t>
                      </a:r>
                      <a:r>
                        <a:rPr lang="en-US" sz="800" baseline="0" dirty="0">
                          <a:solidFill>
                            <a:schemeClr val="tx1"/>
                          </a:solidFill>
                          <a:effectLst/>
                          <a:latin typeface="+mn-lt"/>
                          <a:ea typeface="Calibri" panose="020F0502020204030204" pitchFamily="34" charset="0"/>
                          <a:cs typeface="Amatic SC" panose="00000500000000000000" pitchFamily="2" charset="-79"/>
                        </a:rPr>
                        <a:t> bags/ baskets </a:t>
                      </a:r>
                      <a:endParaRPr lang="en-US"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lnSpc>
                          <a:spcPct val="107000"/>
                        </a:lnSpc>
                        <a:spcAft>
                          <a:spcPts val="800"/>
                        </a:spcAft>
                      </a:pPr>
                      <a:r>
                        <a:rPr lang="en-US" sz="800" dirty="0"/>
                        <a:t>Can draw pictures of characters/ event / setting in a story</a:t>
                      </a:r>
                      <a:endParaRPr lang="en-US"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US" sz="800" dirty="0"/>
                        <a:t>Listen to stories, accurately anticipating key events &amp; respond to what they hear with relevant comments, questions and reactions. </a:t>
                      </a:r>
                    </a:p>
                    <a:p>
                      <a:pPr algn="ctr">
                        <a:lnSpc>
                          <a:spcPct val="107000"/>
                        </a:lnSpc>
                        <a:spcAft>
                          <a:spcPts val="800"/>
                        </a:spcAft>
                      </a:pPr>
                      <a:r>
                        <a:rPr lang="en-US" sz="800" dirty="0"/>
                        <a:t>Make predictions</a:t>
                      </a:r>
                    </a:p>
                    <a:p>
                      <a:pPr algn="ctr">
                        <a:lnSpc>
                          <a:spcPct val="107000"/>
                        </a:lnSpc>
                        <a:spcAft>
                          <a:spcPts val="800"/>
                        </a:spcAft>
                      </a:pPr>
                      <a:r>
                        <a:rPr lang="en-US" sz="800" dirty="0"/>
                        <a:t>Beginning to understand that a non-fiction is a non-story- it gives information instead. Fiction means story. - Can point to front cover, back cover, spine, blurb, illustration, illustrator, author and title.</a:t>
                      </a:r>
                    </a:p>
                    <a:p>
                      <a:pPr algn="ctr">
                        <a:lnSpc>
                          <a:spcPct val="107000"/>
                        </a:lnSpc>
                        <a:spcAft>
                          <a:spcPts val="800"/>
                        </a:spcAft>
                      </a:pPr>
                      <a:r>
                        <a:rPr lang="en-US" sz="800" dirty="0">
                          <a:solidFill>
                            <a:schemeClr val="tx1"/>
                          </a:solidFill>
                          <a:effectLst/>
                          <a:latin typeface="+mn-lt"/>
                          <a:ea typeface="Calibri" panose="020F0502020204030204" pitchFamily="34" charset="0"/>
                          <a:cs typeface="Amatic SC" panose="00000500000000000000" pitchFamily="2" charset="-79"/>
                        </a:rPr>
                        <a:t>Sort books into categories. </a:t>
                      </a: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757263">
                <a:tc vMerge="1">
                  <a:txBody>
                    <a:bodyPr/>
                    <a:lstStyle/>
                    <a:p>
                      <a:pPr algn="ctr"/>
                      <a:r>
                        <a:rPr lang="en-US" sz="3600" b="0" dirty="0">
                          <a:latin typeface="Amatic SC" panose="00000500000000000000" pitchFamily="2" charset="-79"/>
                          <a:cs typeface="Amatic SC" panose="00000500000000000000" pitchFamily="2" charset="-79"/>
                        </a:rPr>
                        <a:t>Word Reading </a:t>
                      </a:r>
                      <a:endParaRPr lang="en-GB" sz="36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800" b="1" kern="1200" dirty="0">
                          <a:solidFill>
                            <a:schemeClr val="tx1"/>
                          </a:solidFill>
                          <a:effectLst/>
                          <a:latin typeface="+mn-lt"/>
                          <a:ea typeface="+mn-ea"/>
                          <a:cs typeface="Amatic SC" panose="00000500000000000000" pitchFamily="2" charset="-79"/>
                        </a:rPr>
                        <a:t>Phonic Sounds: </a:t>
                      </a:r>
                      <a:r>
                        <a:rPr lang="en-GB" sz="800" kern="1200" dirty="0">
                          <a:solidFill>
                            <a:schemeClr val="tx1"/>
                          </a:solidFill>
                          <a:effectLst/>
                          <a:latin typeface="+mn-lt"/>
                          <a:ea typeface="+mn-ea"/>
                          <a:cs typeface="Amatic SC" panose="00000500000000000000" pitchFamily="2" charset="-79"/>
                        </a:rPr>
                        <a:t>RWI Set 1 whole class</a:t>
                      </a:r>
                    </a:p>
                    <a:p>
                      <a:pPr algn="ctr"/>
                      <a:r>
                        <a:rPr lang="en-GB" sz="800" b="1" kern="1200" dirty="0">
                          <a:solidFill>
                            <a:schemeClr val="tx1"/>
                          </a:solidFill>
                          <a:effectLst/>
                          <a:latin typeface="+mn-lt"/>
                          <a:ea typeface="+mn-ea"/>
                          <a:cs typeface="Amatic SC" panose="00000500000000000000" pitchFamily="2" charset="-79"/>
                        </a:rPr>
                        <a:t>Reading: </a:t>
                      </a:r>
                      <a:r>
                        <a:rPr lang="en-GB" sz="800" kern="1200" dirty="0">
                          <a:solidFill>
                            <a:schemeClr val="tx1"/>
                          </a:solidFill>
                          <a:effectLst/>
                          <a:latin typeface="+mn-lt"/>
                          <a:ea typeface="+mn-ea"/>
                          <a:cs typeface="Amatic SC" panose="00000500000000000000" pitchFamily="2" charset="-79"/>
                        </a:rPr>
                        <a:t>Initial sounds, oral blending, CVC sounds, reciting know stories, listening to stories with attention and recall.</a:t>
                      </a:r>
                    </a:p>
                    <a:p>
                      <a:pPr algn="ctr"/>
                      <a:r>
                        <a:rPr lang="en-US" sz="800" dirty="0">
                          <a:solidFill>
                            <a:schemeClr val="tx1"/>
                          </a:solidFill>
                        </a:rPr>
                        <a:t>Help children to read the sounds speedily. This will make sound-blending easier</a:t>
                      </a:r>
                    </a:p>
                    <a:p>
                      <a:pPr algn="ctr"/>
                      <a:r>
                        <a:rPr lang="en-US" sz="800" dirty="0"/>
                        <a:t>Listen to children read aloud, ensuring books are consistent with their developing phonic knowledge</a:t>
                      </a:r>
                      <a:endParaRPr lang="en-GB" sz="800" kern="1200" dirty="0">
                        <a:solidFill>
                          <a:schemeClr val="tx1"/>
                        </a:solidFill>
                        <a:effectLst/>
                        <a:latin typeface="+mn-lt"/>
                        <a:ea typeface="+mn-ea"/>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0"/>
                        </a:spcAft>
                      </a:pPr>
                      <a:r>
                        <a:rPr lang="en-GB" sz="800" b="1" dirty="0">
                          <a:solidFill>
                            <a:schemeClr val="tx1"/>
                          </a:solidFill>
                          <a:effectLst/>
                          <a:latin typeface="+mn-lt"/>
                          <a:ea typeface="Calibri" panose="020F0502020204030204" pitchFamily="34" charset="0"/>
                          <a:cs typeface="Amatic SC" panose="00000500000000000000" pitchFamily="2" charset="-79"/>
                        </a:rPr>
                        <a:t>Phonic Sounds: </a:t>
                      </a:r>
                      <a:r>
                        <a:rPr lang="en-GB" sz="800" dirty="0">
                          <a:solidFill>
                            <a:schemeClr val="tx1"/>
                          </a:solidFill>
                          <a:effectLst/>
                          <a:latin typeface="+mn-lt"/>
                          <a:ea typeface="Calibri" panose="020F0502020204030204" pitchFamily="34" charset="0"/>
                          <a:cs typeface="Amatic SC" panose="00000500000000000000" pitchFamily="2" charset="-79"/>
                        </a:rPr>
                        <a:t>RWI </a:t>
                      </a:r>
                    </a:p>
                    <a:p>
                      <a:pPr algn="ctr">
                        <a:lnSpc>
                          <a:spcPct val="107000"/>
                        </a:lnSpc>
                        <a:spcAft>
                          <a:spcPts val="0"/>
                        </a:spcAft>
                      </a:pPr>
                      <a:r>
                        <a:rPr lang="en-GB" sz="800" dirty="0">
                          <a:solidFill>
                            <a:schemeClr val="tx1"/>
                          </a:solidFill>
                          <a:effectLst/>
                          <a:latin typeface="+mn-lt"/>
                          <a:ea typeface="Calibri" panose="020F0502020204030204" pitchFamily="34" charset="0"/>
                          <a:cs typeface="Amatic SC" panose="00000500000000000000" pitchFamily="2" charset="-79"/>
                        </a:rPr>
                        <a:t>Differentiated groups</a:t>
                      </a:r>
                    </a:p>
                    <a:p>
                      <a:pPr algn="ctr">
                        <a:lnSpc>
                          <a:spcPct val="107000"/>
                        </a:lnSpc>
                        <a:spcAft>
                          <a:spcPts val="800"/>
                        </a:spcAft>
                      </a:pPr>
                      <a:r>
                        <a:rPr lang="en-GB" sz="800" b="1" dirty="0">
                          <a:solidFill>
                            <a:schemeClr val="tx1"/>
                          </a:solidFill>
                          <a:effectLst/>
                          <a:latin typeface="+mn-lt"/>
                          <a:ea typeface="Calibri" panose="020F0502020204030204" pitchFamily="34" charset="0"/>
                          <a:cs typeface="Amatic SC" panose="00000500000000000000" pitchFamily="2" charset="-79"/>
                        </a:rPr>
                        <a:t>Reading: </a:t>
                      </a:r>
                      <a:r>
                        <a:rPr lang="en-GB" sz="800" dirty="0">
                          <a:solidFill>
                            <a:schemeClr val="tx1"/>
                          </a:solidFill>
                          <a:effectLst/>
                          <a:latin typeface="+mn-lt"/>
                          <a:ea typeface="Calibri" panose="020F0502020204030204" pitchFamily="34" charset="0"/>
                          <a:cs typeface="Amatic SC" panose="00000500000000000000" pitchFamily="2" charset="-79"/>
                        </a:rPr>
                        <a:t>Blending CVC sounds, rhyming, alliteration, knows that print is read from left to right. Spotting diagraphs in words. </a:t>
                      </a:r>
                    </a:p>
                    <a:p>
                      <a:pPr algn="ctr">
                        <a:lnSpc>
                          <a:spcPct val="107000"/>
                        </a:lnSpc>
                        <a:spcAft>
                          <a:spcPts val="800"/>
                        </a:spcAft>
                      </a:pPr>
                      <a:r>
                        <a:rPr lang="en-US" sz="800" dirty="0"/>
                        <a:t>Show children how to touch each finger as they say each sound. For exception words such as ‘the’ and ‘said’, help children identify the sound that is tricky to spell. </a:t>
                      </a: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0"/>
                        </a:spcAft>
                      </a:pPr>
                      <a:r>
                        <a:rPr lang="en-GB" sz="800" b="1" dirty="0">
                          <a:solidFill>
                            <a:schemeClr val="tx1"/>
                          </a:solidFill>
                          <a:effectLst/>
                          <a:latin typeface="+mn-lt"/>
                          <a:ea typeface="Calibri" panose="020F0502020204030204" pitchFamily="34" charset="0"/>
                          <a:cs typeface="Amatic SC" panose="00000500000000000000" pitchFamily="2" charset="-79"/>
                        </a:rPr>
                        <a:t>Phonic Sounds: </a:t>
                      </a:r>
                      <a:r>
                        <a:rPr lang="en-GB" sz="800" dirty="0">
                          <a:solidFill>
                            <a:schemeClr val="tx1"/>
                          </a:solidFill>
                          <a:effectLst/>
                          <a:latin typeface="+mn-lt"/>
                          <a:ea typeface="Calibri" panose="020F0502020204030204" pitchFamily="34" charset="0"/>
                          <a:cs typeface="Amatic SC" panose="00000500000000000000" pitchFamily="2" charset="-79"/>
                        </a:rPr>
                        <a:t>RWI </a:t>
                      </a:r>
                    </a:p>
                    <a:p>
                      <a:pPr algn="ctr">
                        <a:lnSpc>
                          <a:spcPct val="107000"/>
                        </a:lnSpc>
                        <a:spcAft>
                          <a:spcPts val="0"/>
                        </a:spcAft>
                      </a:pPr>
                      <a:r>
                        <a:rPr lang="en-GB" sz="800" dirty="0">
                          <a:solidFill>
                            <a:schemeClr val="tx1"/>
                          </a:solidFill>
                          <a:effectLst/>
                          <a:latin typeface="+mn-lt"/>
                          <a:ea typeface="Calibri" panose="020F0502020204030204" pitchFamily="34" charset="0"/>
                          <a:cs typeface="Amatic SC" panose="00000500000000000000" pitchFamily="2" charset="-79"/>
                        </a:rPr>
                        <a:t>Differentiated groups / Ditties </a:t>
                      </a:r>
                    </a:p>
                    <a:p>
                      <a:pPr algn="ctr">
                        <a:lnSpc>
                          <a:spcPct val="107000"/>
                        </a:lnSpc>
                        <a:spcAft>
                          <a:spcPts val="800"/>
                        </a:spcAft>
                      </a:pPr>
                      <a:r>
                        <a:rPr lang="en-GB" sz="800" b="1" dirty="0">
                          <a:solidFill>
                            <a:schemeClr val="tx1"/>
                          </a:solidFill>
                          <a:effectLst/>
                          <a:latin typeface="+mn-lt"/>
                          <a:ea typeface="Calibri" panose="020F0502020204030204" pitchFamily="34" charset="0"/>
                          <a:cs typeface="Amatic SC" panose="00000500000000000000" pitchFamily="2" charset="-79"/>
                        </a:rPr>
                        <a:t>Reading: </a:t>
                      </a:r>
                      <a:r>
                        <a:rPr lang="en-GB" sz="800" dirty="0">
                          <a:solidFill>
                            <a:schemeClr val="tx1"/>
                          </a:solidFill>
                          <a:effectLst/>
                          <a:latin typeface="+mn-lt"/>
                          <a:ea typeface="Calibri" panose="020F0502020204030204" pitchFamily="34" charset="0"/>
                          <a:cs typeface="Amatic SC" panose="00000500000000000000" pitchFamily="2" charset="-79"/>
                        </a:rPr>
                        <a:t>Rhyming strings, common theme in traditional tales, identifying characters and settings.</a:t>
                      </a:r>
                    </a:p>
                    <a:p>
                      <a:pPr algn="ctr">
                        <a:lnSpc>
                          <a:spcPct val="107000"/>
                        </a:lnSpc>
                        <a:spcAft>
                          <a:spcPts val="800"/>
                        </a:spcAft>
                      </a:pPr>
                      <a:r>
                        <a:rPr lang="en-US" sz="800" dirty="0"/>
                        <a:t>Help children to become familiar with letter groups, such as ‘</a:t>
                      </a:r>
                      <a:r>
                        <a:rPr lang="en-US" sz="800" dirty="0" err="1"/>
                        <a:t>th</a:t>
                      </a:r>
                      <a:r>
                        <a:rPr lang="en-US" sz="800" dirty="0"/>
                        <a:t>’, ‘</a:t>
                      </a:r>
                      <a:r>
                        <a:rPr lang="en-US" sz="800" dirty="0" err="1"/>
                        <a:t>sh</a:t>
                      </a:r>
                      <a:r>
                        <a:rPr lang="en-US" sz="800" dirty="0"/>
                        <a:t>’, ‘</a:t>
                      </a:r>
                      <a:r>
                        <a:rPr lang="en-US" sz="800" dirty="0" err="1"/>
                        <a:t>ch</a:t>
                      </a:r>
                      <a:r>
                        <a:rPr lang="en-US" sz="800" dirty="0"/>
                        <a:t>’, ‘</a:t>
                      </a:r>
                      <a:r>
                        <a:rPr lang="en-US" sz="800" dirty="0" err="1"/>
                        <a:t>ee</a:t>
                      </a:r>
                      <a:r>
                        <a:rPr lang="en-US" sz="800" dirty="0"/>
                        <a:t>’ ‘or’ ‘</a:t>
                      </a:r>
                      <a:r>
                        <a:rPr lang="en-US" sz="800" dirty="0" err="1"/>
                        <a:t>igh</a:t>
                      </a:r>
                      <a:r>
                        <a:rPr lang="en-US" sz="800" dirty="0"/>
                        <a:t>’. Provide opportunities for children to read words containing familiar letter groups: ‘that’, ‘shop’, ‘chin’, ‘feet’, ‘storm’, ‘night’. </a:t>
                      </a: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0"/>
                        </a:spcAft>
                      </a:pPr>
                      <a:r>
                        <a:rPr lang="en-GB" sz="800" b="1" dirty="0">
                          <a:solidFill>
                            <a:schemeClr val="tx1"/>
                          </a:solidFill>
                          <a:effectLst/>
                          <a:latin typeface="+mn-lt"/>
                          <a:ea typeface="Calibri" panose="020F0502020204030204" pitchFamily="34" charset="0"/>
                          <a:cs typeface="Amatic SC" panose="00000500000000000000" pitchFamily="2" charset="-79"/>
                        </a:rPr>
                        <a:t>Phonic Sounds: </a:t>
                      </a:r>
                      <a:r>
                        <a:rPr lang="en-GB" sz="800" dirty="0">
                          <a:solidFill>
                            <a:schemeClr val="tx1"/>
                          </a:solidFill>
                          <a:effectLst/>
                          <a:latin typeface="+mn-lt"/>
                          <a:ea typeface="Calibri" panose="020F0502020204030204" pitchFamily="34" charset="0"/>
                          <a:cs typeface="Amatic SC" panose="00000500000000000000" pitchFamily="2" charset="-79"/>
                        </a:rPr>
                        <a:t>RWI </a:t>
                      </a:r>
                    </a:p>
                    <a:p>
                      <a:pPr algn="ctr">
                        <a:lnSpc>
                          <a:spcPct val="107000"/>
                        </a:lnSpc>
                        <a:spcAft>
                          <a:spcPts val="0"/>
                        </a:spcAft>
                      </a:pPr>
                      <a:r>
                        <a:rPr lang="en-GB" sz="800" dirty="0">
                          <a:solidFill>
                            <a:schemeClr val="tx1"/>
                          </a:solidFill>
                          <a:effectLst/>
                          <a:latin typeface="+mn-lt"/>
                          <a:ea typeface="Calibri" panose="020F0502020204030204" pitchFamily="34" charset="0"/>
                          <a:cs typeface="Amatic SC" panose="00000500000000000000" pitchFamily="2" charset="-79"/>
                        </a:rPr>
                        <a:t>Differentiated groups </a:t>
                      </a:r>
                    </a:p>
                    <a:p>
                      <a:pPr algn="ctr">
                        <a:lnSpc>
                          <a:spcPct val="107000"/>
                        </a:lnSpc>
                        <a:spcAft>
                          <a:spcPts val="800"/>
                        </a:spcAft>
                      </a:pPr>
                      <a:r>
                        <a:rPr lang="en-GB" sz="800" b="1" dirty="0">
                          <a:solidFill>
                            <a:schemeClr val="tx1"/>
                          </a:solidFill>
                          <a:effectLst/>
                          <a:latin typeface="+mn-lt"/>
                          <a:ea typeface="Calibri" panose="020F0502020204030204" pitchFamily="34" charset="0"/>
                          <a:cs typeface="Amatic SC" panose="00000500000000000000" pitchFamily="2" charset="-79"/>
                        </a:rPr>
                        <a:t>Reading: </a:t>
                      </a:r>
                      <a:r>
                        <a:rPr lang="en-GB" sz="800" dirty="0">
                          <a:solidFill>
                            <a:schemeClr val="tx1"/>
                          </a:solidFill>
                          <a:effectLst/>
                          <a:latin typeface="+mn-lt"/>
                          <a:ea typeface="Calibri" panose="020F0502020204030204" pitchFamily="34" charset="0"/>
                          <a:cs typeface="Amatic SC" panose="00000500000000000000" pitchFamily="2" charset="-79"/>
                        </a:rPr>
                        <a:t>Story structure-beginning, middle, end. Innovating and retelling stories to an audience, non-fiction books.</a:t>
                      </a:r>
                    </a:p>
                    <a:p>
                      <a:pPr algn="ctr">
                        <a:lnSpc>
                          <a:spcPct val="107000"/>
                        </a:lnSpc>
                        <a:spcAft>
                          <a:spcPts val="800"/>
                        </a:spcAft>
                      </a:pPr>
                      <a:r>
                        <a:rPr lang="en-US" sz="800" dirty="0"/>
                        <a:t>Listen to children read some longer words made up of letter-sound correspondences they know: ‘rabbit’, ‘himself’, ‘jumping’. </a:t>
                      </a:r>
                      <a:endParaRPr lang="en-GB" sz="800" dirty="0">
                        <a:solidFill>
                          <a:schemeClr val="tx1"/>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t>Children should not be required to use other strategies to work out words. </a:t>
                      </a: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0"/>
                        </a:spcAft>
                      </a:pPr>
                      <a:r>
                        <a:rPr lang="en-GB" sz="800" b="1" dirty="0">
                          <a:solidFill>
                            <a:schemeClr val="tx1"/>
                          </a:solidFill>
                          <a:effectLst/>
                          <a:latin typeface="+mn-lt"/>
                          <a:ea typeface="Calibri" panose="020F0502020204030204" pitchFamily="34" charset="0"/>
                          <a:cs typeface="Amatic SC" panose="00000500000000000000" pitchFamily="2" charset="-79"/>
                        </a:rPr>
                        <a:t>Phonic Sounds: </a:t>
                      </a:r>
                      <a:r>
                        <a:rPr lang="en-GB" sz="800" dirty="0">
                          <a:solidFill>
                            <a:schemeClr val="tx1"/>
                          </a:solidFill>
                          <a:effectLst/>
                          <a:latin typeface="+mn-lt"/>
                          <a:ea typeface="Calibri" panose="020F0502020204030204" pitchFamily="34" charset="0"/>
                          <a:cs typeface="Amatic SC" panose="00000500000000000000" pitchFamily="2" charset="-79"/>
                        </a:rPr>
                        <a:t>RWI </a:t>
                      </a:r>
                    </a:p>
                    <a:p>
                      <a:pPr algn="ctr">
                        <a:lnSpc>
                          <a:spcPct val="107000"/>
                        </a:lnSpc>
                        <a:spcAft>
                          <a:spcPts val="0"/>
                        </a:spcAft>
                      </a:pPr>
                      <a:r>
                        <a:rPr lang="en-GB" sz="800" dirty="0">
                          <a:solidFill>
                            <a:schemeClr val="tx1"/>
                          </a:solidFill>
                          <a:effectLst/>
                          <a:latin typeface="+mn-lt"/>
                          <a:ea typeface="Calibri" panose="020F0502020204030204" pitchFamily="34" charset="0"/>
                          <a:cs typeface="Amatic SC" panose="00000500000000000000" pitchFamily="2" charset="-79"/>
                        </a:rPr>
                        <a:t>Differentiated groups: </a:t>
                      </a:r>
                    </a:p>
                    <a:p>
                      <a:pPr algn="ctr">
                        <a:lnSpc>
                          <a:spcPct val="107000"/>
                        </a:lnSpc>
                        <a:spcAft>
                          <a:spcPts val="800"/>
                        </a:spcAft>
                      </a:pPr>
                      <a:r>
                        <a:rPr lang="en-GB" sz="800" b="1" dirty="0">
                          <a:solidFill>
                            <a:schemeClr val="tx1"/>
                          </a:solidFill>
                          <a:effectLst/>
                          <a:latin typeface="+mn-lt"/>
                          <a:ea typeface="Calibri" panose="020F0502020204030204" pitchFamily="34" charset="0"/>
                          <a:cs typeface="Amatic SC" panose="00000500000000000000" pitchFamily="2" charset="-79"/>
                        </a:rPr>
                        <a:t>Reading: </a:t>
                      </a:r>
                      <a:r>
                        <a:rPr lang="en-GB" sz="800" dirty="0">
                          <a:solidFill>
                            <a:schemeClr val="tx1"/>
                          </a:solidFill>
                          <a:effectLst/>
                          <a:latin typeface="+mn-lt"/>
                          <a:ea typeface="Calibri" panose="020F0502020204030204" pitchFamily="34" charset="0"/>
                          <a:cs typeface="Amatic SC" panose="00000500000000000000" pitchFamily="2" charset="-79"/>
                        </a:rPr>
                        <a:t>Non-fiction texts, Internal blending, Naming letters of the alphabet. Distinguishing capital letters and lower case letters. </a:t>
                      </a:r>
                    </a:p>
                    <a:p>
                      <a:pPr algn="ctr">
                        <a:lnSpc>
                          <a:spcPct val="107000"/>
                        </a:lnSpc>
                        <a:spcAft>
                          <a:spcPts val="800"/>
                        </a:spcAft>
                      </a:pPr>
                      <a:r>
                        <a:rPr lang="en-US" sz="800" dirty="0"/>
                        <a:t>Note correspondences between letters and sounds that are unusual or that they have not yet been taught, such as ‘do’, ‘said’, ‘were’.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lnSpc>
                          <a:spcPct val="107000"/>
                        </a:lnSpc>
                        <a:spcAft>
                          <a:spcPts val="0"/>
                        </a:spcAft>
                      </a:pPr>
                      <a:r>
                        <a:rPr lang="en-GB" sz="800" b="1" dirty="0">
                          <a:solidFill>
                            <a:schemeClr val="tx1"/>
                          </a:solidFill>
                          <a:effectLst/>
                          <a:latin typeface="+mn-lt"/>
                          <a:ea typeface="Calibri" panose="020F0502020204030204" pitchFamily="34" charset="0"/>
                          <a:cs typeface="Amatic SC" panose="00000500000000000000" pitchFamily="2" charset="-79"/>
                        </a:rPr>
                        <a:t>Phonic Sounds: </a:t>
                      </a:r>
                      <a:r>
                        <a:rPr lang="en-GB" sz="800" dirty="0">
                          <a:solidFill>
                            <a:schemeClr val="tx1"/>
                          </a:solidFill>
                          <a:effectLst/>
                          <a:latin typeface="+mn-lt"/>
                          <a:ea typeface="Calibri" panose="020F0502020204030204" pitchFamily="34" charset="0"/>
                          <a:cs typeface="Amatic SC" panose="00000500000000000000" pitchFamily="2" charset="-79"/>
                        </a:rPr>
                        <a:t>RWI </a:t>
                      </a:r>
                    </a:p>
                    <a:p>
                      <a:pPr algn="ctr">
                        <a:lnSpc>
                          <a:spcPct val="107000"/>
                        </a:lnSpc>
                        <a:spcAft>
                          <a:spcPts val="0"/>
                        </a:spcAft>
                      </a:pPr>
                      <a:r>
                        <a:rPr lang="en-GB" sz="800" dirty="0">
                          <a:solidFill>
                            <a:schemeClr val="tx1"/>
                          </a:solidFill>
                          <a:effectLst/>
                          <a:latin typeface="+mn-lt"/>
                          <a:ea typeface="Calibri" panose="020F0502020204030204" pitchFamily="34" charset="0"/>
                          <a:cs typeface="Amatic SC" panose="00000500000000000000" pitchFamily="2" charset="-79"/>
                        </a:rPr>
                        <a:t>Differentiated groups</a:t>
                      </a:r>
                    </a:p>
                    <a:p>
                      <a:pPr algn="ctr">
                        <a:lnSpc>
                          <a:spcPct val="107000"/>
                        </a:lnSpc>
                        <a:spcAft>
                          <a:spcPts val="0"/>
                        </a:spcAft>
                      </a:pPr>
                      <a:endParaRPr lang="en-GB"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GB" sz="800" b="1" dirty="0">
                          <a:solidFill>
                            <a:schemeClr val="tx1"/>
                          </a:solidFill>
                          <a:effectLst/>
                          <a:latin typeface="+mn-lt"/>
                          <a:ea typeface="Calibri" panose="020F0502020204030204" pitchFamily="34" charset="0"/>
                          <a:cs typeface="Amatic SC" panose="00000500000000000000" pitchFamily="2" charset="-79"/>
                        </a:rPr>
                        <a:t>Reading: </a:t>
                      </a:r>
                      <a:r>
                        <a:rPr lang="en-GB" sz="800" dirty="0">
                          <a:solidFill>
                            <a:schemeClr val="tx1"/>
                          </a:solidFill>
                          <a:effectLst/>
                          <a:latin typeface="+mn-lt"/>
                          <a:ea typeface="Calibri" panose="020F0502020204030204" pitchFamily="34" charset="0"/>
                          <a:cs typeface="Amatic SC" panose="00000500000000000000" pitchFamily="2" charset="-79"/>
                        </a:rPr>
                        <a:t>Reading simple sentences with fluency. Reading CVCC and CCVC words confidently. </a:t>
                      </a:r>
                    </a:p>
                    <a:p>
                      <a:pPr algn="ctr">
                        <a:lnSpc>
                          <a:spcPct val="107000"/>
                        </a:lnSpc>
                        <a:spcAft>
                          <a:spcPts val="800"/>
                        </a:spcAft>
                      </a:pPr>
                      <a:r>
                        <a:rPr lang="en-GB" sz="800" dirty="0">
                          <a:solidFill>
                            <a:schemeClr val="tx1"/>
                          </a:solidFill>
                          <a:effectLst/>
                          <a:latin typeface="+mn-lt"/>
                          <a:ea typeface="Calibri" panose="020F0502020204030204" pitchFamily="34" charset="0"/>
                          <a:cs typeface="Amatic SC" panose="00000500000000000000" pitchFamily="2" charset="-79"/>
                        </a:rPr>
                        <a:t>End of term assessments</a:t>
                      </a:r>
                    </a:p>
                    <a:p>
                      <a:pPr algn="ctr">
                        <a:lnSpc>
                          <a:spcPct val="107000"/>
                        </a:lnSpc>
                        <a:spcAft>
                          <a:spcPts val="800"/>
                        </a:spcAft>
                      </a:pPr>
                      <a:r>
                        <a:rPr lang="en-GB" sz="800" dirty="0">
                          <a:solidFill>
                            <a:schemeClr val="tx1"/>
                          </a:solidFill>
                          <a:effectLst/>
                          <a:latin typeface="+mn-lt"/>
                          <a:ea typeface="Calibri" panose="020F0502020204030204" pitchFamily="34" charset="0"/>
                          <a:cs typeface="Amatic SC" panose="00000500000000000000" pitchFamily="2" charset="-79"/>
                        </a:rPr>
                        <a:t>Transition work with Year 1 staff </a:t>
                      </a:r>
                    </a:p>
                    <a:p>
                      <a:pPr algn="ctr">
                        <a:lnSpc>
                          <a:spcPct val="107000"/>
                        </a:lnSpc>
                        <a:spcAft>
                          <a:spcPts val="800"/>
                        </a:spcAft>
                      </a:pPr>
                      <a:endParaRPr lang="en-GB"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474909330"/>
                  </a:ext>
                </a:extLst>
              </a:tr>
            </a:tbl>
          </a:graphicData>
        </a:graphic>
      </p:graphicFrame>
      <p:sp>
        <p:nvSpPr>
          <p:cNvPr id="7" name="TextBox 6">
            <a:extLst>
              <a:ext uri="{FF2B5EF4-FFF2-40B4-BE49-F238E27FC236}">
                <a16:creationId xmlns:a16="http://schemas.microsoft.com/office/drawing/2014/main" id="{97360F56-619F-4311-BD93-E4B0A73326A6}"/>
              </a:ext>
            </a:extLst>
          </p:cNvPr>
          <p:cNvSpPr txBox="1"/>
          <p:nvPr/>
        </p:nvSpPr>
        <p:spPr>
          <a:xfrm>
            <a:off x="0" y="6508453"/>
            <a:ext cx="12579482" cy="307777"/>
          </a:xfrm>
          <a:prstGeom prst="rect">
            <a:avLst/>
          </a:prstGeom>
          <a:noFill/>
        </p:spPr>
        <p:txBody>
          <a:bodyPr wrap="square">
            <a:spAutoFit/>
          </a:bodyPr>
          <a:lstStyle/>
          <a:p>
            <a:r>
              <a:rPr lang="en-US" sz="1400" i="1" dirty="0">
                <a:solidFill>
                  <a:schemeClr val="bg1">
                    <a:lumMod val="50000"/>
                  </a:schemeClr>
                </a:solidFill>
                <a:effectLst/>
              </a:rPr>
              <a:t>We will provide experiences which build on children’s existing knowledge and understanding in order to challenge, stimulate and extend their learning and development</a:t>
            </a:r>
            <a:endParaRPr lang="en-GB" sz="1400" i="1" dirty="0">
              <a:solidFill>
                <a:schemeClr val="bg1">
                  <a:lumMod val="50000"/>
                </a:schemeClr>
              </a:solidFill>
            </a:endParaRPr>
          </a:p>
        </p:txBody>
      </p:sp>
      <p:pic>
        <p:nvPicPr>
          <p:cNvPr id="8" name="Picture 7">
            <a:extLst>
              <a:ext uri="{FF2B5EF4-FFF2-40B4-BE49-F238E27FC236}">
                <a16:creationId xmlns:a16="http://schemas.microsoft.com/office/drawing/2014/main" id="{3845C3A2-465D-4ED4-8E86-34EBC63DAF64}"/>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105266" y="156394"/>
            <a:ext cx="501298" cy="501298"/>
          </a:xfrm>
          <a:prstGeom prst="rect">
            <a:avLst/>
          </a:prstGeom>
        </p:spPr>
      </p:pic>
      <p:pic>
        <p:nvPicPr>
          <p:cNvPr id="9" name="Picture 2" descr="https://img.cdn.schooljotter2.com/sampled/11787741/130/130/nocro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399" y="156394"/>
            <a:ext cx="891541" cy="8915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76876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625894390"/>
              </p:ext>
            </p:extLst>
          </p:nvPr>
        </p:nvGraphicFramePr>
        <p:xfrm>
          <a:off x="366318" y="738067"/>
          <a:ext cx="11459364" cy="5586578"/>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40780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a:t>
                      </a:r>
                      <a:r>
                        <a:rPr lang="en-US" sz="2000" baseline="0" dirty="0">
                          <a:latin typeface="Amatic SC" panose="00000500000000000000" pitchFamily="2" charset="-79"/>
                          <a:cs typeface="Amatic SC" panose="00000500000000000000" pitchFamily="2" charset="-79"/>
                        </a:rPr>
                        <a:t> the sea</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978034">
                <a:tc>
                  <a:txBody>
                    <a:bodyPr/>
                    <a:lstStyle/>
                    <a:p>
                      <a:pPr algn="ctr"/>
                      <a:r>
                        <a:rPr lang="en-US" sz="3600" b="0" dirty="0">
                          <a:latin typeface="Amatic SC" panose="00000500000000000000" pitchFamily="2" charset="-79"/>
                          <a:cs typeface="Amatic SC" panose="00000500000000000000" pitchFamily="2" charset="-79"/>
                        </a:rPr>
                        <a:t>Writing </a:t>
                      </a:r>
                    </a:p>
                    <a:p>
                      <a:pPr algn="ctr"/>
                      <a:endParaRPr lang="en-US" sz="3600" b="0" dirty="0">
                        <a:latin typeface="Amatic SC" panose="00000500000000000000" pitchFamily="2" charset="-79"/>
                        <a:cs typeface="Amatic SC" panose="00000500000000000000" pitchFamily="2" charset="-79"/>
                      </a:endParaRPr>
                    </a:p>
                    <a:p>
                      <a:pPr algn="ctr"/>
                      <a:endParaRPr lang="en-US" sz="1800" b="0" dirty="0">
                        <a:latin typeface="Amatic SC" panose="00000500000000000000" pitchFamily="2" charset="-79"/>
                        <a:cs typeface="Amatic SC" panose="00000500000000000000" pitchFamily="2" charset="-79"/>
                      </a:endParaRPr>
                    </a:p>
                    <a:p>
                      <a:pPr algn="ctr"/>
                      <a:r>
                        <a:rPr lang="en-US" sz="1800" b="0" dirty="0">
                          <a:latin typeface="Amatic SC" panose="00000500000000000000" pitchFamily="2" charset="-79"/>
                          <a:cs typeface="Amatic SC" panose="00000500000000000000" pitchFamily="2" charset="-79"/>
                        </a:rPr>
                        <a:t>Texts </a:t>
                      </a:r>
                      <a:r>
                        <a:rPr lang="en-US" sz="1800" b="0">
                          <a:latin typeface="Amatic SC" panose="00000500000000000000" pitchFamily="2" charset="-79"/>
                          <a:cs typeface="Amatic SC" panose="00000500000000000000" pitchFamily="2" charset="-79"/>
                        </a:rPr>
                        <a:t>may change due </a:t>
                      </a:r>
                      <a:r>
                        <a:rPr lang="en-US" sz="1800" b="0" dirty="0">
                          <a:latin typeface="Amatic SC" panose="00000500000000000000" pitchFamily="2" charset="-79"/>
                          <a:cs typeface="Amatic SC" panose="00000500000000000000" pitchFamily="2" charset="-79"/>
                        </a:rPr>
                        <a:t>to children’s interests </a:t>
                      </a:r>
                    </a:p>
                    <a:p>
                      <a:pPr algn="ctr"/>
                      <a:endParaRPr lang="en-US" sz="1800" b="0" dirty="0">
                        <a:latin typeface="Amatic SC" panose="00000500000000000000" pitchFamily="2" charset="-79"/>
                        <a:cs typeface="Amatic SC" panose="00000500000000000000" pitchFamily="2" charset="-79"/>
                      </a:endParaRPr>
                    </a:p>
                    <a:p>
                      <a:pPr algn="ctr"/>
                      <a:r>
                        <a:rPr lang="en-US" sz="900" dirty="0">
                          <a:latin typeface="+mn-lt"/>
                        </a:rPr>
                        <a:t>Only ask children to write sentences when they have sufficient knowledge of letter-sound correspondences.</a:t>
                      </a:r>
                      <a:endParaRPr lang="en-GB" sz="900" b="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Amatic SC" panose="00000500000000000000" pitchFamily="2" charset="-79"/>
                        </a:rPr>
                        <a:t>Nursery Rhymes</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Amatic SC" panose="00000500000000000000" pitchFamily="2" charset="-79"/>
                        </a:rPr>
                        <a:t>Label characters</a:t>
                      </a:r>
                    </a:p>
                    <a:p>
                      <a:pPr marL="0" marR="0" lvl="0" indent="0" algn="l" defTabSz="914400" rtl="0" eaLnBrk="1" fontAlgn="base" latinLnBrk="0" hangingPunct="1">
                        <a:lnSpc>
                          <a:spcPct val="100000"/>
                        </a:lnSpc>
                        <a:spcBef>
                          <a:spcPts val="0"/>
                        </a:spcBef>
                        <a:spcAft>
                          <a:spcPts val="0"/>
                        </a:spcAft>
                        <a:buClrTx/>
                        <a:buSzTx/>
                        <a:buFontTx/>
                        <a:buNone/>
                        <a:tabLst/>
                        <a:defRPr/>
                      </a:pPr>
                      <a:endParaRPr lang="en-GB" sz="1100" kern="1200" dirty="0">
                        <a:solidFill>
                          <a:schemeClr val="bg1">
                            <a:lumMod val="50000"/>
                          </a:schemeClr>
                        </a:solidFill>
                        <a:effectLst/>
                        <a:latin typeface="+mn-lt"/>
                        <a:ea typeface="+mn-ea"/>
                        <a:cs typeface="Amatic SC" panose="00000500000000000000" pitchFamily="2" charset="-79"/>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lang="en-GB" sz="1100" kern="1200" dirty="0">
                        <a:solidFill>
                          <a:schemeClr val="bg1">
                            <a:lumMod val="50000"/>
                          </a:schemeClr>
                        </a:solidFill>
                        <a:effectLst/>
                        <a:latin typeface="+mn-lt"/>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Amatic SC" panose="00000500000000000000" pitchFamily="2" charset="-79"/>
                        </a:rPr>
                        <a:t>Giraffes cant Dance (Wishing tale) – Create an I wish picture / make marks </a:t>
                      </a: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bg1">
                              <a:lumMod val="50000"/>
                            </a:schemeClr>
                          </a:solidFill>
                          <a:effectLst/>
                          <a:latin typeface="+mn-lt"/>
                          <a:ea typeface="+mn-ea"/>
                          <a:cs typeface="Amatic SC" panose="00000500000000000000" pitchFamily="2" charset="-79"/>
                        </a:rPr>
                        <a:t>Dominant hand, tripod grip, mark making, giving meaning to marks and labelling. Shopping lists, </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bg1">
                              <a:lumMod val="50000"/>
                            </a:schemeClr>
                          </a:solidFill>
                          <a:effectLst/>
                          <a:latin typeface="+mn-lt"/>
                          <a:ea typeface="+mn-ea"/>
                          <a:cs typeface="Amatic SC" panose="00000500000000000000" pitchFamily="2" charset="-79"/>
                        </a:rPr>
                        <a:t>Writing initial sounds and simple captions. </a:t>
                      </a:r>
                    </a:p>
                    <a:p>
                      <a:pPr marL="0" marR="0" lvl="0" indent="0" algn="ctr" defTabSz="914400" rtl="0" eaLnBrk="1" fontAlgn="base" latinLnBrk="0" hangingPunct="1">
                        <a:lnSpc>
                          <a:spcPct val="100000"/>
                        </a:lnSpc>
                        <a:spcBef>
                          <a:spcPts val="0"/>
                        </a:spcBef>
                        <a:spcAft>
                          <a:spcPts val="0"/>
                        </a:spcAft>
                        <a:buClrTx/>
                        <a:buSzTx/>
                        <a:buFontTx/>
                        <a:buNone/>
                        <a:tabLst/>
                        <a:defRPr/>
                      </a:pPr>
                      <a:r>
                        <a:rPr lang="en-US" sz="1100" dirty="0">
                          <a:solidFill>
                            <a:schemeClr val="bg1">
                              <a:lumMod val="50000"/>
                            </a:schemeClr>
                          </a:solidFill>
                          <a:effectLst/>
                          <a:latin typeface="+mn-lt"/>
                          <a:ea typeface="Calibri" panose="020F0502020204030204" pitchFamily="34" charset="0"/>
                          <a:cs typeface="Amatic SC" panose="00000500000000000000" pitchFamily="2" charset="-79"/>
                        </a:rPr>
                        <a:t>Use initial sounds to label characters / images. Silly soup. </a:t>
                      </a:r>
                      <a:r>
                        <a:rPr lang="en-GB" sz="1100" dirty="0">
                          <a:solidFill>
                            <a:schemeClr val="bg1">
                              <a:lumMod val="50000"/>
                            </a:schemeClr>
                          </a:solidFill>
                        </a:rPr>
                        <a:t>Names Labels. Captions Lists Diagrams Messages – Create a Message centre! </a:t>
                      </a:r>
                      <a:endParaRPr lang="en-US" sz="1100" dirty="0">
                        <a:solidFill>
                          <a:schemeClr val="bg1">
                            <a:lumMod val="50000"/>
                          </a:schemeClr>
                        </a:solidFill>
                        <a:effectLst/>
                        <a:latin typeface="+mn-lt"/>
                        <a:ea typeface="Calibri" panose="020F050202020403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latin typeface="+mn-lt"/>
                        </a:rPr>
                        <a:t>The Little Red Hen (Journey story)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latin typeface="+mn-lt"/>
                        </a:rPr>
                        <a:t>Sequence the story</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latin typeface="+mn-lt"/>
                        </a:rPr>
                        <a:t>Speech bubbles</a:t>
                      </a:r>
                      <a:r>
                        <a:rPr lang="en-US" sz="1100" baseline="0" dirty="0">
                          <a:latin typeface="+mn-lt"/>
                        </a:rPr>
                        <a:t> </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1100" baseline="0" dirty="0">
                        <a:solidFill>
                          <a:schemeClr val="tx1"/>
                        </a:solidFill>
                        <a:latin typeface="+mn-lt"/>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baseline="0" dirty="0">
                          <a:solidFill>
                            <a:schemeClr val="tx1"/>
                          </a:solidFill>
                          <a:latin typeface="+mn-lt"/>
                        </a:rPr>
                        <a:t>The Three Billy Goats Gruff– (Problem/ resolution tale)</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1100" baseline="0" dirty="0">
                        <a:solidFill>
                          <a:schemeClr val="tx1"/>
                        </a:solidFill>
                        <a:latin typeface="+mn-lt"/>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baseline="0" dirty="0">
                          <a:solidFill>
                            <a:schemeClr val="tx1"/>
                          </a:solidFill>
                          <a:latin typeface="+mn-lt"/>
                        </a:rPr>
                        <a:t>Wanted poster to catch the troll</a:t>
                      </a:r>
                      <a:endParaRPr lang="en-US" sz="1100" dirty="0">
                        <a:solidFill>
                          <a:schemeClr val="tx1"/>
                        </a:solidFill>
                        <a:latin typeface="+mn-lt"/>
                      </a:endParaRPr>
                    </a:p>
                    <a:p>
                      <a:pPr algn="ctr">
                        <a:lnSpc>
                          <a:spcPct val="107000"/>
                        </a:lnSpc>
                        <a:spcAft>
                          <a:spcPts val="800"/>
                        </a:spcAft>
                      </a:pP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Name writing, labelling using initial sounds, story scribing. Retelling stories in writing area, instructions for porridge. </a:t>
                      </a:r>
                    </a:p>
                    <a:p>
                      <a:pPr algn="ctr">
                        <a:lnSpc>
                          <a:spcPct val="107000"/>
                        </a:lnSpc>
                        <a:spcAft>
                          <a:spcPts val="800"/>
                        </a:spcAft>
                      </a:pPr>
                      <a:r>
                        <a:rPr lang="en-US" sz="1100" dirty="0">
                          <a:solidFill>
                            <a:schemeClr val="bg1">
                              <a:lumMod val="50000"/>
                            </a:schemeClr>
                          </a:solidFill>
                        </a:rPr>
                        <a:t>Help children identify the sound that is tricky to spell. </a:t>
                      </a:r>
                    </a:p>
                    <a:p>
                      <a:pPr algn="ctr">
                        <a:lnSpc>
                          <a:spcPct val="107000"/>
                        </a:lnSpc>
                        <a:spcAft>
                          <a:spcPts val="800"/>
                        </a:spcAft>
                      </a:pPr>
                      <a:r>
                        <a:rPr lang="en-US" sz="1100" dirty="0">
                          <a:solidFill>
                            <a:schemeClr val="bg1">
                              <a:lumMod val="50000"/>
                            </a:schemeClr>
                          </a:solidFill>
                        </a:rPr>
                        <a:t>Sequence the story </a:t>
                      </a:r>
                    </a:p>
                    <a:p>
                      <a:pPr algn="ctr">
                        <a:lnSpc>
                          <a:spcPct val="107000"/>
                        </a:lnSpc>
                        <a:spcAft>
                          <a:spcPts val="800"/>
                        </a:spcAft>
                      </a:pPr>
                      <a:r>
                        <a:rPr lang="en-US" sz="1100" dirty="0">
                          <a:solidFill>
                            <a:schemeClr val="bg1">
                              <a:lumMod val="50000"/>
                            </a:schemeClr>
                          </a:solidFill>
                          <a:effectLst/>
                          <a:latin typeface="+mn-lt"/>
                          <a:ea typeface="Calibri" panose="020F0502020204030204" pitchFamily="34" charset="0"/>
                          <a:cs typeface="Amatic SC" panose="00000500000000000000" pitchFamily="2" charset="-79"/>
                        </a:rPr>
                        <a:t>Write a sentence </a:t>
                      </a: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solidFill>
                            <a:schemeClr val="tx1"/>
                          </a:solidFill>
                          <a:effectLst/>
                          <a:latin typeface="+mn-lt"/>
                          <a:ea typeface="Calibri" panose="020F0502020204030204" pitchFamily="34" charset="0"/>
                          <a:cs typeface="Amatic SC" panose="00000500000000000000" pitchFamily="2" charset="-79"/>
                        </a:rPr>
                        <a:t>Hungry Caterpillar -  (Cumulative) Describe foods / adjectives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100" dirty="0">
                        <a:solidFill>
                          <a:schemeClr val="bg1">
                            <a:lumMod val="50000"/>
                          </a:schemeClr>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100" dirty="0">
                          <a:solidFill>
                            <a:schemeClr val="tx1"/>
                          </a:solidFill>
                          <a:effectLst/>
                          <a:latin typeface="+mn-lt"/>
                          <a:ea typeface="Calibri" panose="020F0502020204030204" pitchFamily="34" charset="0"/>
                          <a:cs typeface="Amatic SC" panose="00000500000000000000" pitchFamily="2" charset="-79"/>
                        </a:rPr>
                        <a:t>The Sleepy Bumblebee (Cumulative) Labels and simple captions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100" dirty="0">
                          <a:solidFill>
                            <a:schemeClr val="tx1"/>
                          </a:solidFill>
                          <a:effectLst/>
                          <a:latin typeface="+mn-lt"/>
                          <a:ea typeface="Calibri" panose="020F0502020204030204" pitchFamily="34" charset="0"/>
                          <a:cs typeface="Amatic SC" panose="00000500000000000000" pitchFamily="2" charset="-79"/>
                        </a:rPr>
                        <a:t>Mini beasts – Animal Fact File – Compare two animals</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Writing some of the tricky words such as I, me, my, like, to, the. Writing CVC words, Labels using CVC, CVCC, CCVC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100" dirty="0">
                          <a:solidFill>
                            <a:schemeClr val="bg1">
                              <a:lumMod val="50000"/>
                            </a:schemeClr>
                          </a:solidFill>
                        </a:rPr>
                        <a:t>Guided writing based around developing short sentences in a meaningful context. Create a story board.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algn="ctr">
                        <a:lnSpc>
                          <a:spcPct val="107000"/>
                        </a:lnSpc>
                        <a:spcAft>
                          <a:spcPts val="0"/>
                        </a:spcAft>
                      </a:pPr>
                      <a:r>
                        <a:rPr lang="en-US" sz="1100" dirty="0">
                          <a:solidFill>
                            <a:schemeClr val="tx1"/>
                          </a:solidFill>
                          <a:effectLst/>
                          <a:latin typeface="+mn-lt"/>
                          <a:ea typeface="Calibri" panose="020F0502020204030204" pitchFamily="34" charset="0"/>
                          <a:cs typeface="Amatic SC" panose="00000500000000000000" pitchFamily="2" charset="-79"/>
                        </a:rPr>
                        <a:t>Jack and the Bean stalk – retell parts of the story / repeated refrains / speech bubbles</a:t>
                      </a:r>
                    </a:p>
                    <a:p>
                      <a:pPr algn="ctr">
                        <a:lnSpc>
                          <a:spcPct val="107000"/>
                        </a:lnSpc>
                        <a:spcAft>
                          <a:spcPts val="800"/>
                        </a:spcAft>
                      </a:pPr>
                      <a:endParaRPr lang="en-US" sz="11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US" sz="1100" dirty="0">
                          <a:solidFill>
                            <a:schemeClr val="tx1"/>
                          </a:solidFill>
                          <a:effectLst/>
                          <a:latin typeface="+mn-lt"/>
                          <a:ea typeface="Calibri" panose="020F0502020204030204" pitchFamily="34" charset="0"/>
                          <a:cs typeface="Amatic SC" panose="00000500000000000000" pitchFamily="2" charset="-79"/>
                        </a:rPr>
                        <a:t>The Tiny Seed – instructions and</a:t>
                      </a:r>
                      <a:r>
                        <a:rPr lang="en-US" sz="1100" baseline="0" dirty="0">
                          <a:solidFill>
                            <a:schemeClr val="tx1"/>
                          </a:solidFill>
                          <a:effectLst/>
                          <a:latin typeface="+mn-lt"/>
                          <a:ea typeface="Calibri" panose="020F0502020204030204" pitchFamily="34" charset="0"/>
                          <a:cs typeface="Amatic SC" panose="00000500000000000000" pitchFamily="2" charset="-79"/>
                        </a:rPr>
                        <a:t> weekly</a:t>
                      </a:r>
                      <a:r>
                        <a:rPr lang="en-US" sz="1100" dirty="0">
                          <a:solidFill>
                            <a:schemeClr val="tx1"/>
                          </a:solidFill>
                          <a:effectLst/>
                          <a:latin typeface="+mn-lt"/>
                          <a:ea typeface="Calibri" panose="020F0502020204030204" pitchFamily="34" charset="0"/>
                          <a:cs typeface="Amatic SC" panose="00000500000000000000" pitchFamily="2" charset="-79"/>
                        </a:rPr>
                        <a:t> record</a:t>
                      </a:r>
                    </a:p>
                    <a:p>
                      <a:pPr algn="ctr">
                        <a:lnSpc>
                          <a:spcPct val="107000"/>
                        </a:lnSpc>
                        <a:spcAft>
                          <a:spcPts val="800"/>
                        </a:spcAft>
                      </a:pPr>
                      <a:r>
                        <a:rPr lang="en-US" sz="1100" dirty="0">
                          <a:solidFill>
                            <a:schemeClr val="tx1"/>
                          </a:solidFill>
                          <a:effectLst/>
                          <a:latin typeface="+mn-lt"/>
                          <a:ea typeface="Calibri" panose="020F0502020204030204" pitchFamily="34" charset="0"/>
                          <a:cs typeface="Amatic SC" panose="00000500000000000000" pitchFamily="2" charset="-79"/>
                        </a:rPr>
                        <a:t>Healthy Food – My Menu / Bean Diary </a:t>
                      </a:r>
                    </a:p>
                    <a:p>
                      <a:pPr algn="ctr">
                        <a:lnSpc>
                          <a:spcPct val="107000"/>
                        </a:lnSpc>
                        <a:spcAft>
                          <a:spcPts val="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Creating own story maps, writing captions and labels, writing simple sentences. </a:t>
                      </a:r>
                      <a:r>
                        <a:rPr lang="en-US" sz="1100" dirty="0">
                          <a:solidFill>
                            <a:schemeClr val="bg1">
                              <a:lumMod val="50000"/>
                            </a:schemeClr>
                          </a:solidFill>
                        </a:rPr>
                        <a:t>Writing short sentences to accompany story maps.  Order the Easter story. </a:t>
                      </a:r>
                    </a:p>
                    <a:p>
                      <a:pPr algn="ctr">
                        <a:lnSpc>
                          <a:spcPct val="107000"/>
                        </a:lnSpc>
                        <a:spcAft>
                          <a:spcPts val="0"/>
                        </a:spcAft>
                      </a:pPr>
                      <a:r>
                        <a:rPr lang="en-US" sz="1100" dirty="0">
                          <a:solidFill>
                            <a:schemeClr val="bg1">
                              <a:lumMod val="50000"/>
                            </a:schemeClr>
                          </a:solidFill>
                        </a:rPr>
                        <a:t>Labels and captions – life cycles Recount – A trip to the park </a:t>
                      </a:r>
                    </a:p>
                    <a:p>
                      <a:pPr algn="ctr">
                        <a:lnSpc>
                          <a:spcPct val="107000"/>
                        </a:lnSpc>
                        <a:spcAft>
                          <a:spcPts val="0"/>
                        </a:spcAft>
                      </a:pPr>
                      <a:r>
                        <a:rPr lang="en-US" sz="1100" dirty="0">
                          <a:solidFill>
                            <a:schemeClr val="bg1">
                              <a:lumMod val="50000"/>
                            </a:schemeClr>
                          </a:solidFill>
                        </a:rPr>
                        <a:t>Character descriptions. </a:t>
                      </a:r>
                    </a:p>
                    <a:p>
                      <a:pPr algn="ctr">
                        <a:lnSpc>
                          <a:spcPct val="107000"/>
                        </a:lnSpc>
                        <a:spcAft>
                          <a:spcPts val="0"/>
                        </a:spcAft>
                      </a:pPr>
                      <a:r>
                        <a:rPr lang="en-US" sz="1100" dirty="0">
                          <a:solidFill>
                            <a:schemeClr val="bg1">
                              <a:lumMod val="50000"/>
                            </a:schemeClr>
                          </a:solidFill>
                          <a:effectLst/>
                          <a:latin typeface="+mn-lt"/>
                          <a:ea typeface="Calibri" panose="020F0502020204030204" pitchFamily="34" charset="0"/>
                          <a:cs typeface="Amatic SC" panose="00000500000000000000" pitchFamily="2" charset="-79"/>
                        </a:rPr>
                        <a:t>Write 2 sentences </a:t>
                      </a: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err="1">
                          <a:solidFill>
                            <a:schemeClr val="tx1"/>
                          </a:solidFill>
                          <a:effectLst/>
                          <a:latin typeface="+mn-lt"/>
                          <a:ea typeface="Calibri" panose="020F0502020204030204" pitchFamily="34" charset="0"/>
                          <a:cs typeface="Amatic SC" panose="00000500000000000000" pitchFamily="2" charset="-79"/>
                        </a:rPr>
                        <a:t>Mr</a:t>
                      </a:r>
                      <a:r>
                        <a:rPr lang="en-US" sz="1100" dirty="0">
                          <a:solidFill>
                            <a:schemeClr val="tx1"/>
                          </a:solidFill>
                          <a:effectLst/>
                          <a:latin typeface="+mn-lt"/>
                          <a:ea typeface="Calibri" panose="020F0502020204030204" pitchFamily="34" charset="0"/>
                          <a:cs typeface="Amatic SC" panose="00000500000000000000" pitchFamily="2" charset="-79"/>
                        </a:rPr>
                        <a:t> </a:t>
                      </a:r>
                      <a:r>
                        <a:rPr lang="en-US" sz="1100" dirty="0" err="1">
                          <a:solidFill>
                            <a:schemeClr val="tx1"/>
                          </a:solidFill>
                          <a:effectLst/>
                          <a:latin typeface="+mn-lt"/>
                          <a:ea typeface="Calibri" panose="020F0502020204030204" pitchFamily="34" charset="0"/>
                          <a:cs typeface="Amatic SC" panose="00000500000000000000" pitchFamily="2" charset="-79"/>
                        </a:rPr>
                        <a:t>Gumpy’s</a:t>
                      </a:r>
                      <a:r>
                        <a:rPr lang="en-US" sz="1100" dirty="0">
                          <a:solidFill>
                            <a:schemeClr val="tx1"/>
                          </a:solidFill>
                          <a:effectLst/>
                          <a:latin typeface="+mn-lt"/>
                          <a:ea typeface="Calibri" panose="020F0502020204030204" pitchFamily="34" charset="0"/>
                          <a:cs typeface="Amatic SC" panose="00000500000000000000" pitchFamily="2" charset="-79"/>
                        </a:rPr>
                        <a:t> Outing (Cumulative)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solidFill>
                            <a:schemeClr val="tx1"/>
                          </a:solidFill>
                          <a:effectLst/>
                          <a:latin typeface="+mn-lt"/>
                          <a:ea typeface="Calibri" panose="020F0502020204030204" pitchFamily="34" charset="0"/>
                          <a:cs typeface="Amatic SC" panose="00000500000000000000" pitchFamily="2" charset="-79"/>
                        </a:rPr>
                        <a:t>Report about the animals falling into the water</a:t>
                      </a:r>
                      <a:endParaRPr lang="en-GB" sz="11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endParaRPr lang="en-US" sz="1100" dirty="0">
                        <a:solidFill>
                          <a:schemeClr val="tx1"/>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latin typeface="+mn-lt"/>
                        </a:rPr>
                        <a:t>Man</a:t>
                      </a:r>
                      <a:r>
                        <a:rPr lang="en-US" sz="1100" baseline="0" dirty="0">
                          <a:latin typeface="+mn-lt"/>
                        </a:rPr>
                        <a:t> on the moon </a:t>
                      </a:r>
                      <a:r>
                        <a:rPr lang="en-US" sz="1100" dirty="0">
                          <a:latin typeface="+mn-lt"/>
                        </a:rPr>
                        <a:t>(Journey story)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latin typeface="+mn-lt"/>
                        </a:rPr>
                        <a:t>Retell the story in own words /Write post</a:t>
                      </a:r>
                      <a:r>
                        <a:rPr lang="en-US" sz="1100" baseline="0" dirty="0">
                          <a:latin typeface="+mn-lt"/>
                        </a:rPr>
                        <a:t> cards from the moon</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11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Writing recipes, lists. Writing for a purpose in role play using phonetically plausible attempts at words, beginning to use finger spaces</a:t>
                      </a:r>
                      <a:r>
                        <a:rPr lang="en-US" sz="1100" dirty="0">
                          <a:solidFill>
                            <a:schemeClr val="tx1"/>
                          </a:solidFill>
                          <a:effectLst/>
                          <a:latin typeface="+mn-lt"/>
                          <a:ea typeface="Calibri" panose="020F0502020204030204" pitchFamily="34" charset="0"/>
                          <a:cs typeface="Amatic SC" panose="00000500000000000000" pitchFamily="2" charset="-79"/>
                        </a:rPr>
                        <a:t>. </a:t>
                      </a:r>
                      <a:r>
                        <a:rPr lang="en-US" sz="1100" dirty="0">
                          <a:solidFill>
                            <a:schemeClr val="bg1">
                              <a:lumMod val="50000"/>
                            </a:schemeClr>
                          </a:solidFill>
                        </a:rPr>
                        <a:t>Form lower-case and capital letters correctly. Rhyming words. </a:t>
                      </a:r>
                    </a:p>
                    <a:p>
                      <a:pPr algn="ctr">
                        <a:lnSpc>
                          <a:spcPct val="107000"/>
                        </a:lnSpc>
                        <a:spcAft>
                          <a:spcPts val="800"/>
                        </a:spcAft>
                      </a:pPr>
                      <a:r>
                        <a:rPr lang="en-US" sz="1100" dirty="0">
                          <a:solidFill>
                            <a:schemeClr val="bg1">
                              <a:lumMod val="50000"/>
                            </a:schemeClr>
                          </a:solidFill>
                          <a:effectLst/>
                          <a:latin typeface="+mn-lt"/>
                          <a:ea typeface="Calibri" panose="020F0502020204030204" pitchFamily="34" charset="0"/>
                          <a:cs typeface="Amatic SC" panose="00000500000000000000" pitchFamily="2" charset="-79"/>
                        </a:rPr>
                        <a:t>Acrostic poems </a:t>
                      </a: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algn="ctr">
                        <a:lnSpc>
                          <a:spcPct val="107000"/>
                        </a:lnSpc>
                        <a:spcAft>
                          <a:spcPts val="0"/>
                        </a:spcAft>
                      </a:pPr>
                      <a:r>
                        <a:rPr lang="en-US" sz="1100" dirty="0">
                          <a:solidFill>
                            <a:schemeClr val="tx1"/>
                          </a:solidFill>
                          <a:effectLst/>
                          <a:latin typeface="+mn-lt"/>
                          <a:ea typeface="Calibri" panose="020F0502020204030204" pitchFamily="34" charset="0"/>
                          <a:cs typeface="Amatic SC" panose="00000500000000000000" pitchFamily="2" charset="-79"/>
                        </a:rPr>
                        <a:t>Big Blue Whale (Information Text) </a:t>
                      </a:r>
                    </a:p>
                    <a:p>
                      <a:pPr algn="ctr">
                        <a:lnSpc>
                          <a:spcPct val="107000"/>
                        </a:lnSpc>
                        <a:spcAft>
                          <a:spcPts val="0"/>
                        </a:spcAft>
                      </a:pPr>
                      <a:r>
                        <a:rPr lang="en-US" sz="1100" dirty="0">
                          <a:solidFill>
                            <a:schemeClr val="tx1"/>
                          </a:solidFill>
                          <a:effectLst/>
                          <a:latin typeface="+mn-lt"/>
                          <a:ea typeface="Calibri" panose="020F0502020204030204" pitchFamily="34" charset="0"/>
                          <a:cs typeface="Amatic SC" panose="00000500000000000000" pitchFamily="2" charset="-79"/>
                        </a:rPr>
                        <a:t>Write facts about whales </a:t>
                      </a:r>
                    </a:p>
                    <a:p>
                      <a:pPr algn="ctr">
                        <a:lnSpc>
                          <a:spcPct val="107000"/>
                        </a:lnSpc>
                        <a:spcAft>
                          <a:spcPts val="0"/>
                        </a:spcAft>
                      </a:pPr>
                      <a:endParaRPr lang="en-US" sz="11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US" sz="1100" dirty="0">
                          <a:solidFill>
                            <a:schemeClr val="tx1"/>
                          </a:solidFill>
                          <a:effectLst/>
                          <a:latin typeface="+mn-lt"/>
                          <a:ea typeface="Calibri" panose="020F0502020204030204" pitchFamily="34" charset="0"/>
                          <a:cs typeface="Amatic SC" panose="00000500000000000000" pitchFamily="2" charset="-79"/>
                        </a:rPr>
                        <a:t>Flotsam – create own animal- write what they eat, where they live what they look like.</a:t>
                      </a:r>
                      <a:r>
                        <a:rPr lang="en-US" sz="1100" baseline="0" dirty="0">
                          <a:solidFill>
                            <a:schemeClr val="tx1"/>
                          </a:solidFill>
                          <a:effectLst/>
                          <a:latin typeface="+mn-lt"/>
                          <a:ea typeface="Calibri" panose="020F0502020204030204" pitchFamily="34" charset="0"/>
                          <a:cs typeface="Amatic SC" panose="00000500000000000000" pitchFamily="2" charset="-79"/>
                        </a:rPr>
                        <a:t> </a:t>
                      </a:r>
                    </a:p>
                    <a:p>
                      <a:pPr algn="ctr">
                        <a:lnSpc>
                          <a:spcPct val="107000"/>
                        </a:lnSpc>
                        <a:spcAft>
                          <a:spcPts val="800"/>
                        </a:spcAft>
                      </a:pPr>
                      <a:r>
                        <a:rPr lang="en-US" sz="1100" baseline="0" dirty="0" err="1">
                          <a:solidFill>
                            <a:schemeClr val="tx1"/>
                          </a:solidFill>
                          <a:effectLst/>
                          <a:latin typeface="+mn-lt"/>
                          <a:ea typeface="Calibri" panose="020F0502020204030204" pitchFamily="34" charset="0"/>
                          <a:cs typeface="Amatic SC" panose="00000500000000000000" pitchFamily="2" charset="-79"/>
                        </a:rPr>
                        <a:t>Tiddler</a:t>
                      </a:r>
                      <a:r>
                        <a:rPr lang="en-US" sz="1100" baseline="0" dirty="0">
                          <a:solidFill>
                            <a:schemeClr val="tx1"/>
                          </a:solidFill>
                          <a:effectLst/>
                          <a:latin typeface="+mn-lt"/>
                          <a:ea typeface="Calibri" panose="020F0502020204030204" pitchFamily="34" charset="0"/>
                          <a:cs typeface="Amatic SC" panose="00000500000000000000" pitchFamily="2" charset="-79"/>
                        </a:rPr>
                        <a:t> –rewrite own version. </a:t>
                      </a:r>
                      <a:endParaRPr lang="en-US" sz="11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Story writing, writing sentences using a range of tricky words that are spelt correctly. Beginning to use full stops, capital letters and finger spaces.</a:t>
                      </a:r>
                      <a:r>
                        <a:rPr lang="en-US" sz="1100" dirty="0">
                          <a:solidFill>
                            <a:schemeClr val="bg1">
                              <a:lumMod val="50000"/>
                            </a:schemeClr>
                          </a:solidFill>
                        </a:rPr>
                        <a:t> Innovation of familiar texts Using familiar texts as a model for writing own stories. </a:t>
                      </a: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 Character description – Rainbow Fish .</a:t>
                      </a:r>
                      <a:r>
                        <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rPr>
                        <a:t> </a:t>
                      </a: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Write three sentences  – B, M &amp; E.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8" name="TextBox 7">
            <a:extLst>
              <a:ext uri="{FF2B5EF4-FFF2-40B4-BE49-F238E27FC236}">
                <a16:creationId xmlns:a16="http://schemas.microsoft.com/office/drawing/2014/main" id="{04441243-C9C9-4601-B9D4-CBFBC8CC15B5}"/>
              </a:ext>
            </a:extLst>
          </p:cNvPr>
          <p:cNvSpPr txBox="1"/>
          <p:nvPr/>
        </p:nvSpPr>
        <p:spPr>
          <a:xfrm>
            <a:off x="1725062" y="6424058"/>
            <a:ext cx="12170944" cy="369332"/>
          </a:xfrm>
          <a:prstGeom prst="rect">
            <a:avLst/>
          </a:prstGeom>
          <a:noFill/>
        </p:spPr>
        <p:txBody>
          <a:bodyPr wrap="square">
            <a:spAutoFit/>
          </a:bodyPr>
          <a:lstStyle/>
          <a:p>
            <a:r>
              <a:rPr lang="en-US" sz="1400" i="1" dirty="0">
                <a:solidFill>
                  <a:schemeClr val="bg1">
                    <a:lumMod val="50000"/>
                  </a:schemeClr>
                </a:solidFill>
                <a:effectLst/>
              </a:rPr>
              <a:t>We will encourage children’s independence and decision-making, supporting them to learn through their mistakes</a:t>
            </a:r>
            <a:r>
              <a:rPr lang="en-US" b="0" i="1" dirty="0">
                <a:solidFill>
                  <a:srgbClr val="333333"/>
                </a:solidFill>
                <a:effectLst/>
              </a:rPr>
              <a:t>.</a:t>
            </a:r>
            <a:endParaRPr lang="en-GB" i="1" dirty="0"/>
          </a:p>
        </p:txBody>
      </p:sp>
      <p:pic>
        <p:nvPicPr>
          <p:cNvPr id="9" name="Picture 8">
            <a:extLst>
              <a:ext uri="{FF2B5EF4-FFF2-40B4-BE49-F238E27FC236}">
                <a16:creationId xmlns:a16="http://schemas.microsoft.com/office/drawing/2014/main" id="{2A52EF99-E88A-4C68-8B8E-150BEAF6062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067166" y="115142"/>
            <a:ext cx="501298" cy="501298"/>
          </a:xfrm>
          <a:prstGeom prst="rect">
            <a:avLst/>
          </a:prstGeom>
        </p:spPr>
      </p:pic>
      <p:pic>
        <p:nvPicPr>
          <p:cNvPr id="7" name="Picture 2" descr="https://img.cdn.schooljotter2.com/sampled/11787741/130/130/nocro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119" y="75005"/>
            <a:ext cx="984175" cy="984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97409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983762964"/>
              </p:ext>
            </p:extLst>
          </p:nvPr>
        </p:nvGraphicFramePr>
        <p:xfrm>
          <a:off x="231033" y="575513"/>
          <a:ext cx="11459364" cy="591312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43278">
                  <a:extLst>
                    <a:ext uri="{9D8B030D-6E8A-4147-A177-3AD203B41FA5}">
                      <a16:colId xmlns:a16="http://schemas.microsoft.com/office/drawing/2014/main" val="4046203905"/>
                    </a:ext>
                  </a:extLst>
                </a:gridCol>
                <a:gridCol w="1493774">
                  <a:extLst>
                    <a:ext uri="{9D8B030D-6E8A-4147-A177-3AD203B41FA5}">
                      <a16:colId xmlns:a16="http://schemas.microsoft.com/office/drawing/2014/main" val="124247196"/>
                    </a:ext>
                  </a:extLst>
                </a:gridCol>
              </a:tblGrid>
              <a:tr h="534196">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400" b="0" dirty="0">
                          <a:latin typeface="Amatic SC" panose="00000500000000000000" pitchFamily="2" charset="-79"/>
                          <a:cs typeface="Amatic SC" panose="00000500000000000000" pitchFamily="2" charset="-79"/>
                        </a:rPr>
                        <a:t>General Themes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4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latin typeface="Amatic SC" panose="00000500000000000000" pitchFamily="2" charset="-79"/>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Amazing animals!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latin typeface="Amatic SC" panose="00000500000000000000" pitchFamily="2" charset="-79"/>
                          <a:cs typeface="Amatic SC" panose="00000500000000000000" pitchFamily="2" charset="-79"/>
                        </a:rPr>
                        <a:t>Come</a:t>
                      </a:r>
                      <a:r>
                        <a:rPr lang="en-US" sz="2400" baseline="0" dirty="0">
                          <a:latin typeface="Amatic SC" panose="00000500000000000000" pitchFamily="2" charset="-79"/>
                          <a:cs typeface="Amatic SC" panose="00000500000000000000" pitchFamily="2" charset="-79"/>
                        </a:rPr>
                        <a:t> outside! </a:t>
                      </a: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baseline="0" dirty="0">
                          <a:latin typeface="Amatic SC" panose="00000500000000000000" pitchFamily="2" charset="-79"/>
                          <a:cs typeface="Amatic SC" panose="00000500000000000000" pitchFamily="2" charset="-79"/>
                        </a:rPr>
                        <a:t>Ticket to ride! </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latin typeface="Amatic SC" panose="00000500000000000000" pitchFamily="2" charset="-79"/>
                          <a:cs typeface="Amatic SC" panose="00000500000000000000" pitchFamily="2" charset="-79"/>
                        </a:rPr>
                        <a:t>Under</a:t>
                      </a:r>
                      <a:r>
                        <a:rPr lang="en-US" sz="2400" baseline="0" dirty="0">
                          <a:latin typeface="Amatic SC" panose="00000500000000000000" pitchFamily="2" charset="-79"/>
                          <a:cs typeface="Amatic SC" panose="00000500000000000000" pitchFamily="2" charset="-79"/>
                        </a:rPr>
                        <a:t> the sea!</a:t>
                      </a: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2">
                  <a:txBody>
                    <a:bodyPr/>
                    <a:lstStyle/>
                    <a:p>
                      <a:pPr algn="ctr"/>
                      <a:r>
                        <a:rPr lang="en-US" sz="3200" b="0" dirty="0" err="1">
                          <a:latin typeface="Amatic SC" panose="00000500000000000000" pitchFamily="2" charset="-79"/>
                          <a:cs typeface="Amatic SC" panose="00000500000000000000" pitchFamily="2" charset="-79"/>
                        </a:rPr>
                        <a:t>Maths</a:t>
                      </a:r>
                      <a:endParaRPr lang="en-US" sz="3200" b="0" dirty="0">
                        <a:latin typeface="Amatic SC" panose="00000500000000000000" pitchFamily="2" charset="-79"/>
                        <a:cs typeface="Amatic SC" panose="00000500000000000000" pitchFamily="2" charset="-79"/>
                      </a:endParaRPr>
                    </a:p>
                    <a:p>
                      <a:pPr algn="ctr"/>
                      <a:r>
                        <a:rPr lang="en-US" sz="1800" b="0" i="1" kern="1200" dirty="0">
                          <a:solidFill>
                            <a:schemeClr val="bg1">
                              <a:lumMod val="50000"/>
                            </a:schemeClr>
                          </a:solidFill>
                          <a:effectLst/>
                          <a:latin typeface="+mn-lt"/>
                          <a:ea typeface="+mn-ea"/>
                          <a:cs typeface="+mn-cs"/>
                        </a:rPr>
                        <a:t>“Without mathematics, there’s nothing you can do. Everything around you is mathematics. Everything around you is numbers.” – </a:t>
                      </a:r>
                      <a:r>
                        <a:rPr lang="en-US" sz="1800" b="1" i="1" kern="1200" dirty="0">
                          <a:solidFill>
                            <a:schemeClr val="bg1">
                              <a:lumMod val="50000"/>
                            </a:schemeClr>
                          </a:solidFill>
                          <a:effectLst/>
                          <a:latin typeface="+mn-lt"/>
                          <a:ea typeface="+mn-ea"/>
                          <a:cs typeface="+mn-cs"/>
                        </a:rPr>
                        <a:t>Shakuntala Devi</a:t>
                      </a:r>
                    </a:p>
                    <a:p>
                      <a:pPr algn="ctr"/>
                      <a:endParaRPr lang="en-US" sz="1600" b="1" i="1" kern="1200" dirty="0">
                        <a:solidFill>
                          <a:schemeClr val="bg1">
                            <a:lumMod val="50000"/>
                          </a:schemeClr>
                        </a:solidFill>
                        <a:effectLst/>
                        <a:latin typeface="+mn-lt"/>
                        <a:ea typeface="+mn-ea"/>
                        <a:cs typeface="+mn-cs"/>
                      </a:endParaRPr>
                    </a:p>
                    <a:p>
                      <a:pPr algn="ctr"/>
                      <a:r>
                        <a:rPr lang="en-US" sz="1100" b="0" i="1" kern="1200" dirty="0">
                          <a:solidFill>
                            <a:srgbClr val="FF0000"/>
                          </a:solidFill>
                          <a:effectLst/>
                          <a:latin typeface="+mn-lt"/>
                          <a:ea typeface="+mn-ea"/>
                          <a:cs typeface="+mn-cs"/>
                        </a:rPr>
                        <a:t>White</a:t>
                      </a:r>
                      <a:r>
                        <a:rPr lang="en-US" sz="1100" b="0" i="1" kern="1200" baseline="0" dirty="0">
                          <a:solidFill>
                            <a:srgbClr val="FF0000"/>
                          </a:solidFill>
                          <a:effectLst/>
                          <a:latin typeface="+mn-lt"/>
                          <a:ea typeface="+mn-ea"/>
                          <a:cs typeface="+mn-cs"/>
                        </a:rPr>
                        <a:t> Rose </a:t>
                      </a:r>
                      <a:r>
                        <a:rPr lang="en-US" sz="1100" b="0" i="1" kern="1200" baseline="0" dirty="0" err="1">
                          <a:solidFill>
                            <a:srgbClr val="FF0000"/>
                          </a:solidFill>
                          <a:effectLst/>
                          <a:latin typeface="+mn-lt"/>
                          <a:ea typeface="+mn-ea"/>
                          <a:cs typeface="+mn-cs"/>
                        </a:rPr>
                        <a:t>Maths</a:t>
                      </a:r>
                      <a:endParaRPr lang="en-US" sz="1100" b="0" i="1" kern="1200" dirty="0">
                        <a:solidFill>
                          <a:srgbClr val="FF0000"/>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ctr"/>
                      <a:r>
                        <a:rPr lang="en-US" sz="900" dirty="0"/>
                        <a:t>Developing a </a:t>
                      </a:r>
                      <a:r>
                        <a:rPr lang="en-US" sz="900" b="1" dirty="0"/>
                        <a:t>strong grounding in number </a:t>
                      </a:r>
                      <a:r>
                        <a:rPr lang="en-US" sz="900" dirty="0"/>
                        <a:t>is essential so that all children develop the necessary </a:t>
                      </a:r>
                      <a:r>
                        <a:rPr lang="en-US" sz="900" b="1" dirty="0"/>
                        <a:t>building blocks </a:t>
                      </a:r>
                      <a:r>
                        <a:rPr lang="en-US" sz="900" dirty="0"/>
                        <a:t>to excel mathematically. Children should be able to </a:t>
                      </a:r>
                      <a:r>
                        <a:rPr lang="en-US" sz="900" b="1" dirty="0"/>
                        <a:t>count confidently</a:t>
                      </a:r>
                      <a:r>
                        <a:rPr lang="en-US" sz="900" dirty="0"/>
                        <a:t>, develop a deep understanding of the </a:t>
                      </a:r>
                      <a:r>
                        <a:rPr lang="en-US" sz="900" b="1" dirty="0"/>
                        <a:t>numbers to 10</a:t>
                      </a:r>
                      <a:r>
                        <a:rPr lang="en-US" sz="900" dirty="0"/>
                        <a:t>, the </a:t>
                      </a:r>
                      <a:r>
                        <a:rPr lang="en-US" sz="900" b="1" dirty="0"/>
                        <a:t>relationships between </a:t>
                      </a:r>
                      <a:r>
                        <a:rPr lang="en-US" sz="900" dirty="0"/>
                        <a:t>them and the patterns within those numbers. By providing frequent and varied opportunities to build and apply this understanding - such as using </a:t>
                      </a:r>
                      <a:r>
                        <a:rPr lang="en-US" sz="900" b="1" dirty="0"/>
                        <a:t>manipulatives,</a:t>
                      </a:r>
                      <a:r>
                        <a:rPr lang="en-US" sz="900" dirty="0"/>
                        <a:t> including small pebbles and tens frames for organising counting - children will develop a secure base of knowledge and vocabulary from which </a:t>
                      </a:r>
                      <a:r>
                        <a:rPr lang="en-US" sz="900" b="1" dirty="0"/>
                        <a:t>mastery of mathematics </a:t>
                      </a:r>
                      <a:r>
                        <a:rPr lang="en-US" sz="900" dirty="0"/>
                        <a:t>is built. In addition, it is important that the curriculum includes </a:t>
                      </a:r>
                      <a:r>
                        <a:rPr lang="en-US" sz="900" b="1" dirty="0"/>
                        <a:t>rich opportunities for children to develop their spatial reasoning </a:t>
                      </a:r>
                      <a:r>
                        <a:rPr lang="en-US" sz="900" dirty="0"/>
                        <a:t>skills across all areas of mathematics including shape, space and measures. It is important that children </a:t>
                      </a:r>
                      <a:r>
                        <a:rPr lang="en-US" sz="900" b="1" dirty="0"/>
                        <a:t>develop positive attitudes and interests in mathematics</a:t>
                      </a:r>
                      <a:r>
                        <a:rPr lang="en-US" sz="900" dirty="0"/>
                        <a:t>, look for </a:t>
                      </a:r>
                      <a:r>
                        <a:rPr lang="en-US" sz="900" b="1" dirty="0"/>
                        <a:t>patterns and relationships</a:t>
                      </a:r>
                      <a:r>
                        <a:rPr lang="en-US" sz="900" dirty="0"/>
                        <a:t>, spot </a:t>
                      </a:r>
                      <a:r>
                        <a:rPr lang="en-US" sz="900" b="1" dirty="0"/>
                        <a:t>connections, ‘have a go’</a:t>
                      </a:r>
                      <a:r>
                        <a:rPr lang="en-US" sz="900" dirty="0"/>
                        <a:t>, </a:t>
                      </a:r>
                      <a:r>
                        <a:rPr lang="en-US" sz="900" b="1" dirty="0"/>
                        <a:t>talk to adults </a:t>
                      </a:r>
                      <a:r>
                        <a:rPr lang="en-US" sz="900" dirty="0"/>
                        <a:t>and peers about what they notice and not be afraid to make mistakes.</a:t>
                      </a:r>
                      <a:endParaRPr lang="en-US" sz="9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9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1850951761"/>
                  </a:ext>
                </a:extLst>
              </a:tr>
              <a:tr h="781483">
                <a:tc vMerge="1">
                  <a:txBody>
                    <a:bodyPr/>
                    <a:lstStyle/>
                    <a:p>
                      <a:pPr algn="ctr"/>
                      <a:r>
                        <a:rPr lang="en-US" sz="3600" b="0" dirty="0" err="1">
                          <a:latin typeface="Amatic SC" panose="00000500000000000000" pitchFamily="2" charset="-79"/>
                          <a:cs typeface="Amatic SC" panose="00000500000000000000" pitchFamily="2" charset="-79"/>
                        </a:rPr>
                        <a:t>Maths</a:t>
                      </a:r>
                      <a:r>
                        <a:rPr lang="en-US" sz="3600" b="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00" dirty="0"/>
                        <a:t>Teacher assessments </a:t>
                      </a:r>
                    </a:p>
                    <a:p>
                      <a:pPr algn="ctr"/>
                      <a:r>
                        <a:rPr lang="en-US" sz="1000" dirty="0"/>
                        <a:t>Early number</a:t>
                      </a:r>
                    </a:p>
                    <a:p>
                      <a:pPr algn="ctr"/>
                      <a:r>
                        <a:rPr lang="en-US" sz="1000" dirty="0"/>
                        <a:t>Early calculation</a:t>
                      </a:r>
                    </a:p>
                    <a:p>
                      <a:pPr algn="ctr"/>
                      <a:r>
                        <a:rPr lang="en-US" sz="1000" dirty="0"/>
                        <a:t>Mathematical language </a:t>
                      </a:r>
                    </a:p>
                    <a:p>
                      <a:pPr algn="ctr"/>
                      <a:r>
                        <a:rPr lang="en-US" sz="1000" dirty="0"/>
                        <a:t>Early understanding of pattern. </a:t>
                      </a:r>
                    </a:p>
                    <a:p>
                      <a:pPr algn="ctr"/>
                      <a:endParaRPr lang="en-US" sz="1000" dirty="0"/>
                    </a:p>
                    <a:p>
                      <a:pPr algn="ctr"/>
                      <a:r>
                        <a:rPr lang="en-US" sz="1000" dirty="0"/>
                        <a:t>Match</a:t>
                      </a:r>
                      <a:r>
                        <a:rPr lang="en-US" sz="1000" baseline="0" dirty="0"/>
                        <a:t> and Sort – objects into </a:t>
                      </a:r>
                      <a:r>
                        <a:rPr lang="en-US" sz="1000" baseline="0" dirty="0" err="1"/>
                        <a:t>colour</a:t>
                      </a:r>
                      <a:r>
                        <a:rPr lang="en-US" sz="1000" baseline="0" dirty="0"/>
                        <a:t>, size or shape. Same and difference. </a:t>
                      </a:r>
                    </a:p>
                    <a:p>
                      <a:pPr algn="ctr"/>
                      <a:r>
                        <a:rPr lang="en-US" sz="1000" baseline="0" dirty="0"/>
                        <a:t>Compare amounts and order them. Greater and fewer. </a:t>
                      </a:r>
                    </a:p>
                    <a:p>
                      <a:pPr algn="ctr"/>
                      <a:r>
                        <a:rPr lang="en-US" sz="1000" baseline="0" dirty="0"/>
                        <a:t>Compare size, mass and capacity – language big and little, large and small, tall, long and short</a:t>
                      </a:r>
                    </a:p>
                    <a:p>
                      <a:pPr algn="ctr"/>
                      <a:endParaRPr lang="en-US" sz="1000" baseline="0" dirty="0"/>
                    </a:p>
                    <a:p>
                      <a:pPr algn="ctr"/>
                      <a:r>
                        <a:rPr lang="en-US" sz="1000" baseline="0" dirty="0"/>
                        <a:t>Repeating patterns</a:t>
                      </a:r>
                      <a:endParaRPr lang="en-US"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00" b="0" dirty="0">
                          <a:solidFill>
                            <a:schemeClr val="tx1"/>
                          </a:solidFill>
                          <a:latin typeface="+mn-lt"/>
                          <a:cs typeface="Amatic SC" panose="00000500000000000000" pitchFamily="2" charset="-79"/>
                        </a:rPr>
                        <a:t>Representations  of</a:t>
                      </a:r>
                      <a:r>
                        <a:rPr lang="en-GB" sz="1000" b="0" baseline="0" dirty="0">
                          <a:solidFill>
                            <a:schemeClr val="tx1"/>
                          </a:solidFill>
                          <a:latin typeface="+mn-lt"/>
                          <a:cs typeface="Amatic SC" panose="00000500000000000000" pitchFamily="2" charset="-79"/>
                        </a:rPr>
                        <a:t> numbers to 5 </a:t>
                      </a:r>
                    </a:p>
                    <a:p>
                      <a:pPr algn="ctr"/>
                      <a:r>
                        <a:rPr lang="en-GB" sz="1000" b="0" baseline="0" dirty="0">
                          <a:solidFill>
                            <a:schemeClr val="tx1"/>
                          </a:solidFill>
                          <a:latin typeface="+mn-lt"/>
                          <a:cs typeface="Amatic SC" panose="00000500000000000000" pitchFamily="2" charset="-79"/>
                        </a:rPr>
                        <a:t>Nursery rhymes </a:t>
                      </a:r>
                    </a:p>
                    <a:p>
                      <a:pPr algn="ctr"/>
                      <a:r>
                        <a:rPr lang="en-GB" sz="1000" b="0" dirty="0" err="1">
                          <a:solidFill>
                            <a:schemeClr val="tx1"/>
                          </a:solidFill>
                          <a:latin typeface="+mn-lt"/>
                          <a:cs typeface="Amatic SC" panose="00000500000000000000" pitchFamily="2" charset="-79"/>
                        </a:rPr>
                        <a:t>Subitising</a:t>
                      </a:r>
                      <a:r>
                        <a:rPr lang="en-GB" sz="1000" b="0" dirty="0">
                          <a:solidFill>
                            <a:schemeClr val="tx1"/>
                          </a:solidFill>
                          <a:latin typeface="+mn-lt"/>
                          <a:cs typeface="Amatic SC" panose="00000500000000000000" pitchFamily="2" charset="-79"/>
                        </a:rPr>
                        <a:t>,</a:t>
                      </a:r>
                      <a:r>
                        <a:rPr lang="en-GB" sz="1000" b="0" baseline="0" dirty="0">
                          <a:solidFill>
                            <a:schemeClr val="tx1"/>
                          </a:solidFill>
                          <a:latin typeface="+mn-lt"/>
                          <a:cs typeface="Amatic SC" panose="00000500000000000000" pitchFamily="2" charset="-79"/>
                        </a:rPr>
                        <a:t> match number names to numerals and quantities. Count by touching and mark make to represent numbers 1,2 and 3. </a:t>
                      </a:r>
                    </a:p>
                    <a:p>
                      <a:pPr algn="ctr"/>
                      <a:r>
                        <a:rPr lang="en-GB" sz="1000" b="0" baseline="0" dirty="0">
                          <a:solidFill>
                            <a:schemeClr val="tx1"/>
                          </a:solidFill>
                          <a:latin typeface="+mn-lt"/>
                          <a:cs typeface="Amatic SC" panose="00000500000000000000" pitchFamily="2" charset="-79"/>
                        </a:rPr>
                        <a:t>Compare 1,2 and 3. one more, count back is one less. </a:t>
                      </a:r>
                    </a:p>
                    <a:p>
                      <a:pPr algn="ctr"/>
                      <a:r>
                        <a:rPr lang="en-GB" sz="1000" b="0" baseline="0" dirty="0">
                          <a:solidFill>
                            <a:schemeClr val="tx1"/>
                          </a:solidFill>
                          <a:latin typeface="+mn-lt"/>
                          <a:cs typeface="Amatic SC" panose="00000500000000000000" pitchFamily="2" charset="-79"/>
                        </a:rPr>
                        <a:t>Explore and notice different compositions of 2 and 3, </a:t>
                      </a:r>
                    </a:p>
                    <a:p>
                      <a:pPr algn="ctr"/>
                      <a:endParaRPr lang="en-GB" sz="1000" b="0" baseline="0" dirty="0">
                        <a:solidFill>
                          <a:schemeClr val="tx1"/>
                        </a:solidFill>
                        <a:latin typeface="+mn-lt"/>
                        <a:cs typeface="Amatic SC" panose="00000500000000000000" pitchFamily="2" charset="-79"/>
                      </a:endParaRPr>
                    </a:p>
                    <a:p>
                      <a:pPr algn="ctr"/>
                      <a:r>
                        <a:rPr lang="en-GB" sz="1000" b="0" baseline="0" dirty="0">
                          <a:solidFill>
                            <a:schemeClr val="tx1"/>
                          </a:solidFill>
                          <a:latin typeface="+mn-lt"/>
                          <a:cs typeface="Amatic SC" panose="00000500000000000000" pitchFamily="2" charset="-79"/>
                        </a:rPr>
                        <a:t>Circles and triangles then 4 sided shapes. Combing shapes to build squares or bigger squares  </a:t>
                      </a:r>
                    </a:p>
                    <a:p>
                      <a:pPr algn="ctr"/>
                      <a:endParaRPr lang="en-GB" sz="1000" b="0" baseline="0" dirty="0">
                        <a:solidFill>
                          <a:schemeClr val="tx1"/>
                        </a:solidFill>
                        <a:latin typeface="+mn-lt"/>
                        <a:cs typeface="Amatic SC" panose="00000500000000000000" pitchFamily="2" charset="-79"/>
                      </a:endParaRPr>
                    </a:p>
                    <a:p>
                      <a:pPr algn="ctr"/>
                      <a:r>
                        <a:rPr lang="en-GB" sz="1000" b="0" baseline="0" dirty="0">
                          <a:solidFill>
                            <a:schemeClr val="tx1"/>
                          </a:solidFill>
                          <a:latin typeface="+mn-lt"/>
                          <a:cs typeface="Amatic SC" panose="00000500000000000000" pitchFamily="2" charset="-79"/>
                        </a:rPr>
                        <a:t>Positional language</a:t>
                      </a:r>
                    </a:p>
                    <a:p>
                      <a:pPr algn="ctr"/>
                      <a:r>
                        <a:rPr lang="en-GB" sz="1000" b="0" baseline="0" dirty="0">
                          <a:solidFill>
                            <a:schemeClr val="tx1"/>
                          </a:solidFill>
                          <a:latin typeface="+mn-lt"/>
                          <a:cs typeface="Amatic SC" panose="00000500000000000000" pitchFamily="2" charset="-79"/>
                        </a:rPr>
                        <a:t>Count on and back to 4</a:t>
                      </a:r>
                    </a:p>
                    <a:p>
                      <a:pPr algn="ctr"/>
                      <a:r>
                        <a:rPr lang="en-GB" sz="1000" b="0" baseline="0" dirty="0">
                          <a:solidFill>
                            <a:schemeClr val="tx1"/>
                          </a:solidFill>
                          <a:latin typeface="+mn-lt"/>
                          <a:cs typeface="Amatic SC" panose="00000500000000000000" pitchFamily="2" charset="-79"/>
                        </a:rPr>
                        <a:t>One more and one less</a:t>
                      </a:r>
                    </a:p>
                    <a:p>
                      <a:pPr algn="ctr"/>
                      <a:r>
                        <a:rPr lang="en-GB" sz="1000" b="0" baseline="0" dirty="0">
                          <a:solidFill>
                            <a:schemeClr val="tx1"/>
                          </a:solidFill>
                          <a:latin typeface="+mn-lt"/>
                          <a:cs typeface="Amatic SC" panose="00000500000000000000" pitchFamily="2" charset="-79"/>
                        </a:rPr>
                        <a:t>Night and day, tomorrow, before -  order events</a:t>
                      </a:r>
                      <a:endParaRPr lang="en-GB" sz="10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b="1" dirty="0">
                        <a:solidFill>
                          <a:schemeClr val="bg1">
                            <a:lumMod val="50000"/>
                          </a:schemeClr>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solidFill>
                            <a:schemeClr val="tx1"/>
                          </a:solidFill>
                          <a:latin typeface="+mn-lt"/>
                          <a:cs typeface="Amatic SC" panose="00000500000000000000" pitchFamily="2" charset="-79"/>
                        </a:rPr>
                        <a:t>Comparing</a:t>
                      </a:r>
                      <a:r>
                        <a:rPr lang="en-GB" sz="1000" b="0" baseline="0" dirty="0">
                          <a:solidFill>
                            <a:schemeClr val="tx1"/>
                          </a:solidFill>
                          <a:latin typeface="+mn-lt"/>
                          <a:cs typeface="Amatic SC" panose="00000500000000000000" pitchFamily="2" charset="-79"/>
                        </a:rPr>
                        <a:t> quantities to 5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baseline="0" dirty="0">
                          <a:solidFill>
                            <a:schemeClr val="tx1"/>
                          </a:solidFill>
                          <a:latin typeface="+mn-lt"/>
                          <a:cs typeface="Amatic SC" panose="00000500000000000000" pitchFamily="2" charset="-79"/>
                        </a:rPr>
                        <a:t>Composition of 4 and 5</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baseline="0" dirty="0" err="1">
                          <a:solidFill>
                            <a:schemeClr val="tx1"/>
                          </a:solidFill>
                          <a:latin typeface="+mn-lt"/>
                          <a:cs typeface="Amatic SC" panose="00000500000000000000" pitchFamily="2" charset="-79"/>
                        </a:rPr>
                        <a:t>Subitising</a:t>
                      </a:r>
                      <a:r>
                        <a:rPr lang="en-GB" sz="1000" b="0" baseline="0" dirty="0">
                          <a:solidFill>
                            <a:schemeClr val="tx1"/>
                          </a:solidFill>
                          <a:latin typeface="+mn-lt"/>
                          <a:cs typeface="Amatic SC" panose="00000500000000000000" pitchFamily="2" charset="-79"/>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baseline="0" dirty="0">
                          <a:solidFill>
                            <a:schemeClr val="tx1"/>
                          </a:solidFill>
                          <a:latin typeface="+mn-lt"/>
                          <a:cs typeface="Amatic SC" panose="00000500000000000000" pitchFamily="2" charset="-79"/>
                        </a:rPr>
                        <a:t>Part </a:t>
                      </a:r>
                      <a:r>
                        <a:rPr lang="en-GB" sz="1000" b="0" baseline="0" dirty="0" err="1">
                          <a:solidFill>
                            <a:schemeClr val="tx1"/>
                          </a:solidFill>
                          <a:latin typeface="+mn-lt"/>
                          <a:cs typeface="Amatic SC" panose="00000500000000000000" pitchFamily="2" charset="-79"/>
                        </a:rPr>
                        <a:t>part</a:t>
                      </a:r>
                      <a:r>
                        <a:rPr lang="en-GB" sz="1000" b="0" baseline="0" dirty="0">
                          <a:solidFill>
                            <a:schemeClr val="tx1"/>
                          </a:solidFill>
                          <a:latin typeface="+mn-lt"/>
                          <a:cs typeface="Amatic SC" panose="00000500000000000000" pitchFamily="2" charset="-79"/>
                        </a:rPr>
                        <a:t> whole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baseline="0" dirty="0">
                          <a:solidFill>
                            <a:schemeClr val="tx1"/>
                          </a:solidFill>
                          <a:latin typeface="+mn-lt"/>
                          <a:cs typeface="Amatic SC" panose="00000500000000000000" pitchFamily="2" charset="-79"/>
                        </a:rPr>
                        <a:t>Comparing mass, language heavy, heavier, heaviest, light, lighter, lightest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baseline="0" dirty="0">
                          <a:solidFill>
                            <a:schemeClr val="tx1"/>
                          </a:solidFill>
                          <a:latin typeface="+mn-lt"/>
                          <a:cs typeface="Amatic SC" panose="00000500000000000000" pitchFamily="2" charset="-79"/>
                        </a:rPr>
                        <a:t>Capacity – explore water, sand, rice.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baseline="0" dirty="0">
                          <a:solidFill>
                            <a:schemeClr val="tx1"/>
                          </a:solidFill>
                          <a:latin typeface="+mn-lt"/>
                          <a:cs typeface="Amatic SC" panose="00000500000000000000" pitchFamily="2" charset="-79"/>
                        </a:rPr>
                        <a:t>Counting principles. Representing numbers to 8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baseline="0" dirty="0">
                          <a:solidFill>
                            <a:schemeClr val="tx1"/>
                          </a:solidFill>
                          <a:latin typeface="+mn-lt"/>
                          <a:cs typeface="Amatic SC" panose="00000500000000000000" pitchFamily="2" charset="-79"/>
                        </a:rPr>
                        <a:t>See how numbers are made from smaller numbers.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baseline="0" dirty="0">
                          <a:solidFill>
                            <a:schemeClr val="tx1"/>
                          </a:solidFill>
                          <a:latin typeface="+mn-lt"/>
                          <a:cs typeface="Amatic SC" panose="00000500000000000000" pitchFamily="2" charset="-79"/>
                        </a:rPr>
                        <a:t>Making pairs – odd and even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baseline="0" dirty="0">
                          <a:solidFill>
                            <a:schemeClr val="tx1"/>
                          </a:solidFill>
                          <a:latin typeface="+mn-lt"/>
                          <a:cs typeface="Amatic SC" panose="00000500000000000000" pitchFamily="2" charset="-79"/>
                        </a:rPr>
                        <a:t>Combining two groups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baseline="0" dirty="0">
                          <a:solidFill>
                            <a:schemeClr val="tx1"/>
                          </a:solidFill>
                          <a:latin typeface="+mn-lt"/>
                          <a:cs typeface="Amatic SC" panose="00000500000000000000" pitchFamily="2" charset="-79"/>
                        </a:rPr>
                        <a:t>Measure length and height and make comparisons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baseline="0" dirty="0">
                          <a:solidFill>
                            <a:schemeClr val="tx1"/>
                          </a:solidFill>
                          <a:latin typeface="+mn-lt"/>
                          <a:cs typeface="Amatic SC" panose="00000500000000000000" pitchFamily="2" charset="-79"/>
                        </a:rPr>
                        <a:t>Time – order and sequence. Language – now, before, later, soon, after, then and next </a:t>
                      </a:r>
                      <a:endParaRPr lang="en-US" sz="1000" b="1"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endParaRPr lang="en-GB" sz="1800" dirty="0">
                        <a:solidFill>
                          <a:schemeClr val="bg1">
                            <a:lumMod val="50000"/>
                          </a:schemeClr>
                        </a:solidFill>
                        <a:latin typeface="+mn-lt"/>
                        <a:cs typeface="Amatic SC" panose="00000500000000000000" pitchFamily="2" charset="-79"/>
                      </a:endParaRPr>
                    </a:p>
                    <a:p>
                      <a:pPr algn="ctr"/>
                      <a:r>
                        <a:rPr lang="en-GB" sz="1000" dirty="0">
                          <a:solidFill>
                            <a:schemeClr val="tx1"/>
                          </a:solidFill>
                          <a:latin typeface="+mn-lt"/>
                          <a:cs typeface="Amatic SC" panose="00000500000000000000" pitchFamily="2" charset="-79"/>
                        </a:rPr>
                        <a:t>Number</a:t>
                      </a:r>
                      <a:r>
                        <a:rPr lang="en-GB" sz="1000" baseline="0" dirty="0">
                          <a:solidFill>
                            <a:schemeClr val="tx1"/>
                          </a:solidFill>
                          <a:latin typeface="+mn-lt"/>
                          <a:cs typeface="Amatic SC" panose="00000500000000000000" pitchFamily="2" charset="-79"/>
                        </a:rPr>
                        <a:t> 9 and 10 </a:t>
                      </a:r>
                    </a:p>
                    <a:p>
                      <a:pPr algn="ctr"/>
                      <a:r>
                        <a:rPr lang="en-GB" sz="1000" baseline="0" dirty="0">
                          <a:solidFill>
                            <a:schemeClr val="tx1"/>
                          </a:solidFill>
                          <a:latin typeface="+mn-lt"/>
                          <a:cs typeface="Amatic SC" panose="00000500000000000000" pitchFamily="2" charset="-79"/>
                        </a:rPr>
                        <a:t>Counting back from 10 </a:t>
                      </a:r>
                    </a:p>
                    <a:p>
                      <a:pPr algn="ctr"/>
                      <a:r>
                        <a:rPr lang="en-GB" sz="1000" baseline="0" dirty="0">
                          <a:solidFill>
                            <a:schemeClr val="tx1"/>
                          </a:solidFill>
                          <a:latin typeface="+mn-lt"/>
                          <a:cs typeface="Amatic SC" panose="00000500000000000000" pitchFamily="2" charset="-79"/>
                        </a:rPr>
                        <a:t>Composition and representing. </a:t>
                      </a:r>
                    </a:p>
                    <a:p>
                      <a:pPr algn="ctr"/>
                      <a:r>
                        <a:rPr lang="en-GB" sz="1000" baseline="0" dirty="0">
                          <a:solidFill>
                            <a:schemeClr val="tx1"/>
                          </a:solidFill>
                          <a:latin typeface="+mn-lt"/>
                          <a:cs typeface="Amatic SC" panose="00000500000000000000" pitchFamily="2" charset="-79"/>
                        </a:rPr>
                        <a:t>10 frame</a:t>
                      </a:r>
                    </a:p>
                    <a:p>
                      <a:pPr algn="ctr"/>
                      <a:endParaRPr lang="en-GB" sz="1000" baseline="0" dirty="0">
                        <a:solidFill>
                          <a:schemeClr val="tx1"/>
                        </a:solidFill>
                        <a:latin typeface="+mn-lt"/>
                        <a:cs typeface="Amatic SC" panose="00000500000000000000" pitchFamily="2" charset="-79"/>
                      </a:endParaRPr>
                    </a:p>
                    <a:p>
                      <a:pPr algn="ctr"/>
                      <a:r>
                        <a:rPr lang="en-GB" sz="1000" baseline="0" dirty="0">
                          <a:solidFill>
                            <a:schemeClr val="tx1"/>
                          </a:solidFill>
                          <a:latin typeface="+mn-lt"/>
                          <a:cs typeface="Amatic SC" panose="00000500000000000000" pitchFamily="2" charset="-79"/>
                        </a:rPr>
                        <a:t>Compare numbers to 10</a:t>
                      </a:r>
                    </a:p>
                    <a:p>
                      <a:pPr algn="ctr"/>
                      <a:endParaRPr lang="en-GB" sz="1000" baseline="0" dirty="0">
                        <a:solidFill>
                          <a:schemeClr val="tx1"/>
                        </a:solidFill>
                        <a:latin typeface="+mn-lt"/>
                        <a:cs typeface="Amatic SC" panose="00000500000000000000" pitchFamily="2" charset="-79"/>
                      </a:endParaRPr>
                    </a:p>
                    <a:p>
                      <a:pPr algn="ctr"/>
                      <a:r>
                        <a:rPr lang="en-GB" sz="1000" baseline="0" dirty="0">
                          <a:solidFill>
                            <a:schemeClr val="tx1"/>
                          </a:solidFill>
                          <a:latin typeface="+mn-lt"/>
                          <a:cs typeface="Amatic SC" panose="00000500000000000000" pitchFamily="2" charset="-79"/>
                        </a:rPr>
                        <a:t>Compare 2/ 3 quantities </a:t>
                      </a:r>
                    </a:p>
                    <a:p>
                      <a:pPr algn="ctr"/>
                      <a:endParaRPr lang="en-GB" sz="1000" baseline="0" dirty="0">
                        <a:solidFill>
                          <a:schemeClr val="tx1"/>
                        </a:solidFill>
                        <a:latin typeface="+mn-lt"/>
                        <a:cs typeface="Amatic SC" panose="00000500000000000000" pitchFamily="2" charset="-79"/>
                      </a:endParaRPr>
                    </a:p>
                    <a:p>
                      <a:pPr algn="ctr"/>
                      <a:r>
                        <a:rPr lang="en-GB" sz="1000" baseline="0" dirty="0">
                          <a:solidFill>
                            <a:schemeClr val="tx1"/>
                          </a:solidFill>
                          <a:latin typeface="+mn-lt"/>
                          <a:cs typeface="Amatic SC" panose="00000500000000000000" pitchFamily="2" charset="-79"/>
                        </a:rPr>
                        <a:t>Number bonds to 10 using objects in different contexts</a:t>
                      </a:r>
                    </a:p>
                    <a:p>
                      <a:pPr algn="ctr"/>
                      <a:endParaRPr lang="en-GB" sz="1000" baseline="0" dirty="0">
                        <a:solidFill>
                          <a:schemeClr val="tx1"/>
                        </a:solidFill>
                        <a:latin typeface="+mn-lt"/>
                        <a:cs typeface="Amatic SC" panose="00000500000000000000" pitchFamily="2" charset="-79"/>
                      </a:endParaRPr>
                    </a:p>
                    <a:p>
                      <a:pPr algn="ctr"/>
                      <a:r>
                        <a:rPr lang="en-GB" sz="1000" baseline="0" dirty="0">
                          <a:solidFill>
                            <a:schemeClr val="tx1"/>
                          </a:solidFill>
                          <a:latin typeface="+mn-lt"/>
                          <a:cs typeface="Amatic SC" panose="00000500000000000000" pitchFamily="2" charset="-79"/>
                        </a:rPr>
                        <a:t>3D shapes </a:t>
                      </a:r>
                    </a:p>
                    <a:p>
                      <a:pPr algn="ctr"/>
                      <a:endParaRPr lang="en-GB" sz="1000" baseline="0" dirty="0">
                        <a:solidFill>
                          <a:schemeClr val="tx1"/>
                        </a:solidFill>
                        <a:latin typeface="+mn-lt"/>
                        <a:cs typeface="Amatic SC" panose="00000500000000000000" pitchFamily="2" charset="-79"/>
                      </a:endParaRPr>
                    </a:p>
                    <a:p>
                      <a:pPr algn="ctr"/>
                      <a:endParaRPr lang="en-GB" sz="1000" baseline="0" dirty="0">
                        <a:solidFill>
                          <a:schemeClr val="tx1"/>
                        </a:solidFill>
                        <a:latin typeface="+mn-lt"/>
                        <a:cs typeface="Amatic SC" panose="00000500000000000000" pitchFamily="2" charset="-79"/>
                      </a:endParaRPr>
                    </a:p>
                    <a:p>
                      <a:pPr algn="ctr"/>
                      <a:r>
                        <a:rPr lang="en-GB" sz="1000" baseline="0" dirty="0">
                          <a:solidFill>
                            <a:schemeClr val="tx1"/>
                          </a:solidFill>
                          <a:latin typeface="+mn-lt"/>
                          <a:cs typeface="Amatic SC" panose="00000500000000000000" pitchFamily="2" charset="-79"/>
                        </a:rPr>
                        <a:t>Pattern – more complex patterns</a:t>
                      </a:r>
                      <a:endParaRPr lang="en-GB"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endParaRPr lang="en-GB" sz="1000" b="0" dirty="0">
                        <a:solidFill>
                          <a:schemeClr val="tx1"/>
                        </a:solidFill>
                      </a:endParaRPr>
                    </a:p>
                    <a:p>
                      <a:pPr algn="ctr"/>
                      <a:r>
                        <a:rPr lang="en-GB" sz="1000" b="0" dirty="0">
                          <a:solidFill>
                            <a:schemeClr val="tx1"/>
                          </a:solidFill>
                        </a:rPr>
                        <a:t>Building numbers beyond 10</a:t>
                      </a:r>
                    </a:p>
                    <a:p>
                      <a:pPr algn="ctr"/>
                      <a:r>
                        <a:rPr lang="en-GB" sz="1000" b="0" dirty="0">
                          <a:solidFill>
                            <a:schemeClr val="tx1"/>
                          </a:solidFill>
                        </a:rPr>
                        <a:t>Identify numbers to 20</a:t>
                      </a:r>
                    </a:p>
                    <a:p>
                      <a:pPr algn="ctr"/>
                      <a:r>
                        <a:rPr lang="en-GB" sz="1000" b="0" dirty="0">
                          <a:solidFill>
                            <a:schemeClr val="tx1"/>
                          </a:solidFill>
                        </a:rPr>
                        <a:t>Counting</a:t>
                      </a:r>
                      <a:r>
                        <a:rPr lang="en-GB" sz="1000" b="0" baseline="0" dirty="0">
                          <a:solidFill>
                            <a:schemeClr val="tx1"/>
                          </a:solidFill>
                        </a:rPr>
                        <a:t> patterns beyond 10 – on and back</a:t>
                      </a:r>
                    </a:p>
                    <a:p>
                      <a:pPr algn="ctr"/>
                      <a:endParaRPr lang="en-GB" sz="1000" b="0" baseline="0" dirty="0">
                        <a:solidFill>
                          <a:schemeClr val="tx1"/>
                        </a:solidFill>
                      </a:endParaRPr>
                    </a:p>
                    <a:p>
                      <a:pPr algn="ctr"/>
                      <a:r>
                        <a:rPr lang="en-GB" sz="1000" b="0" baseline="0" dirty="0">
                          <a:solidFill>
                            <a:schemeClr val="tx1"/>
                          </a:solidFill>
                        </a:rPr>
                        <a:t>Spatial reasoning – rotation of shapes</a:t>
                      </a:r>
                    </a:p>
                    <a:p>
                      <a:pPr algn="ctr"/>
                      <a:endParaRPr lang="en-GB" sz="1000" b="0" baseline="0" dirty="0">
                        <a:solidFill>
                          <a:schemeClr val="tx1"/>
                        </a:solidFill>
                      </a:endParaRPr>
                    </a:p>
                    <a:p>
                      <a:pPr algn="ctr"/>
                      <a:r>
                        <a:rPr lang="en-GB" sz="1000" b="0" baseline="0" dirty="0">
                          <a:solidFill>
                            <a:schemeClr val="tx1"/>
                          </a:solidFill>
                        </a:rPr>
                        <a:t>Adding more and taking away </a:t>
                      </a:r>
                    </a:p>
                    <a:p>
                      <a:pPr algn="ctr"/>
                      <a:r>
                        <a:rPr lang="en-GB" sz="1000" b="0" baseline="0" dirty="0">
                          <a:solidFill>
                            <a:schemeClr val="tx1"/>
                          </a:solidFill>
                        </a:rPr>
                        <a:t>Mathematical stories in meaningful contexts </a:t>
                      </a:r>
                      <a:r>
                        <a:rPr lang="en-GB" sz="1000" b="0" dirty="0">
                          <a:solidFill>
                            <a:schemeClr val="tx1"/>
                          </a:solidFill>
                        </a:rPr>
                        <a:t> </a:t>
                      </a:r>
                    </a:p>
                    <a:p>
                      <a:pPr algn="ctr"/>
                      <a:endParaRPr lang="en-GB" sz="1000" b="0" dirty="0">
                        <a:solidFill>
                          <a:schemeClr val="tx1"/>
                        </a:solidFill>
                      </a:endParaRPr>
                    </a:p>
                    <a:p>
                      <a:pPr algn="ctr"/>
                      <a:endParaRPr lang="en-GB" sz="1000" b="0" dirty="0">
                        <a:solidFill>
                          <a:schemeClr val="tx1"/>
                        </a:solidFill>
                      </a:endParaRPr>
                    </a:p>
                    <a:p>
                      <a:pPr algn="ctr"/>
                      <a:r>
                        <a:rPr lang="en-GB" sz="1000" b="0" dirty="0">
                          <a:solidFill>
                            <a:schemeClr val="tx1"/>
                          </a:solidFill>
                        </a:rPr>
                        <a:t>Spatial reasoning – investigate different ways a given shape can be built using smaller shapes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1400" b="1" dirty="0">
                          <a:solidFill>
                            <a:schemeClr val="bg1">
                              <a:lumMod val="50000"/>
                            </a:schemeClr>
                          </a:solidFill>
                        </a:rPr>
                        <a:t>Depth of numbers within 20 </a:t>
                      </a:r>
                    </a:p>
                    <a:p>
                      <a:pPr algn="ctr"/>
                      <a:r>
                        <a:rPr lang="en-US" sz="1000" dirty="0"/>
                        <a:t>Explore numbers and strategies •Recognise and extend patterns •Apply number, shape and measures knowledge •Count forwards and backwards</a:t>
                      </a:r>
                      <a:endParaRPr lang="en-US" sz="1000" b="1" dirty="0">
                        <a:solidFill>
                          <a:schemeClr val="bg1">
                            <a:lumMod val="50000"/>
                          </a:schemeClr>
                        </a:solidFill>
                      </a:endParaRPr>
                    </a:p>
                    <a:p>
                      <a:pPr algn="ctr"/>
                      <a:r>
                        <a:rPr lang="en-GB" sz="1400" b="1" dirty="0">
                          <a:solidFill>
                            <a:schemeClr val="bg1">
                              <a:lumMod val="50000"/>
                            </a:schemeClr>
                          </a:solidFill>
                        </a:rPr>
                        <a:t>Numbers beyond 20 </a:t>
                      </a:r>
                    </a:p>
                    <a:p>
                      <a:pPr algn="ctr"/>
                      <a:r>
                        <a:rPr lang="en-US" sz="1000" dirty="0"/>
                        <a:t>One more one less •Estimate and count •Grouping and sharing</a:t>
                      </a:r>
                      <a:endParaRPr lang="en-US" sz="1000" b="1" dirty="0">
                        <a:solidFill>
                          <a:schemeClr val="bg1">
                            <a:lumMod val="50000"/>
                          </a:schemeClr>
                        </a:solidFill>
                        <a:latin typeface="+mn-lt"/>
                        <a:cs typeface="Amatic SC" panose="00000500000000000000" pitchFamily="2" charset="-79"/>
                      </a:endParaRPr>
                    </a:p>
                    <a:p>
                      <a:pPr algn="ctr"/>
                      <a:endParaRPr lang="en-GB" sz="18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endParaRPr lang="en-US" sz="1000" b="1" dirty="0">
                        <a:solidFill>
                          <a:schemeClr val="bg1">
                            <a:lumMod val="50000"/>
                          </a:schemeClr>
                        </a:solidFill>
                        <a:latin typeface="+mn-lt"/>
                        <a:cs typeface="Amatic SC" panose="00000500000000000000" pitchFamily="2" charset="-79"/>
                      </a:endParaRPr>
                    </a:p>
                    <a:p>
                      <a:pPr algn="ctr"/>
                      <a:endParaRPr lang="en-US" sz="1000" b="1" dirty="0">
                        <a:solidFill>
                          <a:schemeClr val="bg1">
                            <a:lumMod val="50000"/>
                          </a:schemeClr>
                        </a:solidFill>
                        <a:latin typeface="+mn-lt"/>
                        <a:cs typeface="Amatic SC" panose="00000500000000000000" pitchFamily="2" charset="-79"/>
                      </a:endParaRPr>
                    </a:p>
                    <a:p>
                      <a:pPr algn="ctr"/>
                      <a:r>
                        <a:rPr lang="en-US" sz="1000" b="0" dirty="0">
                          <a:solidFill>
                            <a:schemeClr val="tx1"/>
                          </a:solidFill>
                          <a:latin typeface="+mn-lt"/>
                          <a:cs typeface="Amatic SC" panose="00000500000000000000" pitchFamily="2" charset="-79"/>
                        </a:rPr>
                        <a:t>Doubling – building numbers using the pair-</a:t>
                      </a:r>
                      <a:r>
                        <a:rPr lang="en-US" sz="1000" b="0" baseline="0" dirty="0">
                          <a:solidFill>
                            <a:schemeClr val="tx1"/>
                          </a:solidFill>
                          <a:latin typeface="+mn-lt"/>
                          <a:cs typeface="Amatic SC" panose="00000500000000000000" pitchFamily="2" charset="-79"/>
                        </a:rPr>
                        <a:t> wise patterns on 10 frames </a:t>
                      </a:r>
                    </a:p>
                    <a:p>
                      <a:pPr algn="ctr"/>
                      <a:endParaRPr lang="en-US" sz="1000" b="0" baseline="0" dirty="0">
                        <a:solidFill>
                          <a:schemeClr val="tx1"/>
                        </a:solidFill>
                        <a:latin typeface="+mn-lt"/>
                        <a:cs typeface="Amatic SC" panose="00000500000000000000" pitchFamily="2" charset="-79"/>
                      </a:endParaRPr>
                    </a:p>
                    <a:p>
                      <a:pPr algn="ctr"/>
                      <a:r>
                        <a:rPr lang="en-US" sz="1000" b="0" baseline="0" dirty="0">
                          <a:solidFill>
                            <a:schemeClr val="tx1"/>
                          </a:solidFill>
                          <a:latin typeface="+mn-lt"/>
                          <a:cs typeface="Amatic SC" panose="00000500000000000000" pitchFamily="2" charset="-79"/>
                        </a:rPr>
                        <a:t>Sharing and grouping </a:t>
                      </a:r>
                    </a:p>
                    <a:p>
                      <a:pPr algn="ctr"/>
                      <a:endParaRPr lang="en-US" sz="1000" b="0" baseline="0" dirty="0">
                        <a:solidFill>
                          <a:schemeClr val="tx1"/>
                        </a:solidFill>
                        <a:latin typeface="+mn-lt"/>
                        <a:cs typeface="Amatic SC" panose="00000500000000000000" pitchFamily="2" charset="-79"/>
                      </a:endParaRPr>
                    </a:p>
                    <a:p>
                      <a:pPr algn="ctr"/>
                      <a:endParaRPr lang="en-US" sz="1000" b="0" baseline="0" dirty="0">
                        <a:solidFill>
                          <a:schemeClr val="tx1"/>
                        </a:solidFill>
                        <a:latin typeface="+mn-lt"/>
                        <a:cs typeface="Amatic SC" panose="00000500000000000000" pitchFamily="2" charset="-79"/>
                      </a:endParaRPr>
                    </a:p>
                    <a:p>
                      <a:pPr algn="ctr"/>
                      <a:r>
                        <a:rPr lang="en-US" sz="1000" b="0" baseline="0" dirty="0">
                          <a:solidFill>
                            <a:schemeClr val="tx1"/>
                          </a:solidFill>
                          <a:latin typeface="+mn-lt"/>
                          <a:cs typeface="Amatic SC" panose="00000500000000000000" pitchFamily="2" charset="-79"/>
                        </a:rPr>
                        <a:t>Even and odd</a:t>
                      </a:r>
                    </a:p>
                    <a:p>
                      <a:pPr algn="ctr"/>
                      <a:endParaRPr lang="en-US" sz="1000" b="0" baseline="0" dirty="0">
                        <a:solidFill>
                          <a:schemeClr val="tx1"/>
                        </a:solidFill>
                        <a:latin typeface="+mn-lt"/>
                        <a:cs typeface="Amatic SC" panose="00000500000000000000" pitchFamily="2" charset="-79"/>
                      </a:endParaRPr>
                    </a:p>
                    <a:p>
                      <a:pPr algn="ctr"/>
                      <a:endParaRPr lang="en-US" sz="1000" b="0" baseline="0" dirty="0">
                        <a:solidFill>
                          <a:schemeClr val="tx1"/>
                        </a:solidFill>
                        <a:latin typeface="+mn-lt"/>
                        <a:cs typeface="Amatic SC" panose="00000500000000000000" pitchFamily="2" charset="-79"/>
                      </a:endParaRPr>
                    </a:p>
                    <a:p>
                      <a:pPr algn="ctr"/>
                      <a:r>
                        <a:rPr lang="en-US" sz="1000" b="0" baseline="0" dirty="0">
                          <a:solidFill>
                            <a:schemeClr val="tx1"/>
                          </a:solidFill>
                          <a:latin typeface="+mn-lt"/>
                          <a:cs typeface="Amatic SC" panose="00000500000000000000" pitchFamily="2" charset="-79"/>
                        </a:rPr>
                        <a:t>Spatial reasoning – places and models can be replicated and look at these from different positions. Map making </a:t>
                      </a:r>
                    </a:p>
                    <a:p>
                      <a:pPr algn="ctr"/>
                      <a:r>
                        <a:rPr lang="en-US" sz="1000" b="0" baseline="0" dirty="0">
                          <a:solidFill>
                            <a:schemeClr val="tx1"/>
                          </a:solidFill>
                          <a:latin typeface="+mn-lt"/>
                          <a:cs typeface="Amatic SC" panose="00000500000000000000" pitchFamily="2" charset="-79"/>
                        </a:rPr>
                        <a:t> </a:t>
                      </a:r>
                    </a:p>
                    <a:p>
                      <a:pPr algn="ctr"/>
                      <a:r>
                        <a:rPr lang="en-US" sz="1000" b="0" baseline="0" dirty="0">
                          <a:solidFill>
                            <a:schemeClr val="tx1"/>
                          </a:solidFill>
                          <a:latin typeface="+mn-lt"/>
                          <a:cs typeface="Amatic SC" panose="00000500000000000000" pitchFamily="2" charset="-79"/>
                        </a:rPr>
                        <a:t>Problem solving </a:t>
                      </a:r>
                    </a:p>
                    <a:p>
                      <a:pPr algn="ctr"/>
                      <a:r>
                        <a:rPr lang="en-US" sz="1000" b="0" baseline="0" dirty="0">
                          <a:solidFill>
                            <a:schemeClr val="tx1"/>
                          </a:solidFill>
                          <a:latin typeface="+mn-lt"/>
                          <a:cs typeface="Amatic SC" panose="00000500000000000000" pitchFamily="2" charset="-79"/>
                        </a:rPr>
                        <a:t>Patterns – relationship between numbers and shapes</a:t>
                      </a:r>
                      <a:endParaRPr lang="en-US" sz="10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6" name="TextBox 5">
            <a:extLst>
              <a:ext uri="{FF2B5EF4-FFF2-40B4-BE49-F238E27FC236}">
                <a16:creationId xmlns:a16="http://schemas.microsoft.com/office/drawing/2014/main" id="{B313AC54-6A12-4F6B-9B40-FB4CFF8167A9}"/>
              </a:ext>
            </a:extLst>
          </p:cNvPr>
          <p:cNvSpPr txBox="1"/>
          <p:nvPr/>
        </p:nvSpPr>
        <p:spPr>
          <a:xfrm>
            <a:off x="92077" y="6482083"/>
            <a:ext cx="12505336" cy="307777"/>
          </a:xfrm>
          <a:prstGeom prst="rect">
            <a:avLst/>
          </a:prstGeom>
          <a:noFill/>
        </p:spPr>
        <p:txBody>
          <a:bodyPr wrap="square">
            <a:spAutoFit/>
          </a:bodyPr>
          <a:lstStyle/>
          <a:p>
            <a:r>
              <a:rPr lang="en-US" sz="1400" i="1" dirty="0">
                <a:solidFill>
                  <a:schemeClr val="bg1">
                    <a:lumMod val="50000"/>
                  </a:schemeClr>
                </a:solidFill>
              </a:rPr>
              <a:t>Our educational method is grounded in the conviction that every individual is spiritual by nature and therefore possesses incredible capacity for learning and growth</a:t>
            </a:r>
            <a:r>
              <a:rPr lang="en-US" sz="1200" dirty="0">
                <a:solidFill>
                  <a:schemeClr val="bg1">
                    <a:lumMod val="50000"/>
                  </a:schemeClr>
                </a:solidFill>
              </a:rPr>
              <a:t>.</a:t>
            </a:r>
            <a:endParaRPr lang="en-GB" sz="1200" dirty="0">
              <a:solidFill>
                <a:schemeClr val="bg1">
                  <a:lumMod val="50000"/>
                </a:schemeClr>
              </a:solidFill>
            </a:endParaRPr>
          </a:p>
        </p:txBody>
      </p:sp>
      <p:pic>
        <p:nvPicPr>
          <p:cNvPr id="8" name="Picture 7">
            <a:extLst>
              <a:ext uri="{FF2B5EF4-FFF2-40B4-BE49-F238E27FC236}">
                <a16:creationId xmlns:a16="http://schemas.microsoft.com/office/drawing/2014/main" id="{F3D10AAF-7670-454E-AC8A-F0EB9E76610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169274" y="42887"/>
            <a:ext cx="618138" cy="618138"/>
          </a:xfrm>
          <a:prstGeom prst="rect">
            <a:avLst/>
          </a:prstGeom>
        </p:spPr>
      </p:pic>
      <p:pic>
        <p:nvPicPr>
          <p:cNvPr id="9" name="Picture 2" descr="https://img.cdn.schooljotter2.com/sampled/11787741/130/130/nocro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9649" y="75005"/>
            <a:ext cx="953695" cy="9536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02150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183834712"/>
              </p:ext>
            </p:extLst>
          </p:nvPr>
        </p:nvGraphicFramePr>
        <p:xfrm>
          <a:off x="262488" y="492233"/>
          <a:ext cx="11459364" cy="6488903"/>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52906">
                  <a:extLst>
                    <a:ext uri="{9D8B030D-6E8A-4147-A177-3AD203B41FA5}">
                      <a16:colId xmlns:a16="http://schemas.microsoft.com/office/drawing/2014/main" val="872926247"/>
                    </a:ext>
                  </a:extLst>
                </a:gridCol>
                <a:gridCol w="1484146">
                  <a:extLst>
                    <a:ext uri="{9D8B030D-6E8A-4147-A177-3AD203B41FA5}">
                      <a16:colId xmlns:a16="http://schemas.microsoft.com/office/drawing/2014/main" val="4138297329"/>
                    </a:ext>
                  </a:extLst>
                </a:gridCol>
                <a:gridCol w="1450440">
                  <a:extLst>
                    <a:ext uri="{9D8B030D-6E8A-4147-A177-3AD203B41FA5}">
                      <a16:colId xmlns:a16="http://schemas.microsoft.com/office/drawing/2014/main" val="1315738151"/>
                    </a:ext>
                  </a:extLst>
                </a:gridCol>
                <a:gridCol w="1703170">
                  <a:extLst>
                    <a:ext uri="{9D8B030D-6E8A-4147-A177-3AD203B41FA5}">
                      <a16:colId xmlns:a16="http://schemas.microsoft.com/office/drawing/2014/main" val="2573491699"/>
                    </a:ext>
                  </a:extLst>
                </a:gridCol>
                <a:gridCol w="120494">
                  <a:extLst>
                    <a:ext uri="{9D8B030D-6E8A-4147-A177-3AD203B41FA5}">
                      <a16:colId xmlns:a16="http://schemas.microsoft.com/office/drawing/2014/main" val="345752596"/>
                    </a:ext>
                  </a:extLst>
                </a:gridCol>
                <a:gridCol w="1637052">
                  <a:extLst>
                    <a:ext uri="{9D8B030D-6E8A-4147-A177-3AD203B41FA5}">
                      <a16:colId xmlns:a16="http://schemas.microsoft.com/office/drawing/2014/main" val="2335150482"/>
                    </a:ext>
                  </a:extLst>
                </a:gridCol>
                <a:gridCol w="213297">
                  <a:extLst>
                    <a:ext uri="{9D8B030D-6E8A-4147-A177-3AD203B41FA5}">
                      <a16:colId xmlns:a16="http://schemas.microsoft.com/office/drawing/2014/main" val="4046203905"/>
                    </a:ext>
                  </a:extLst>
                </a:gridCol>
                <a:gridCol w="1423755">
                  <a:extLst>
                    <a:ext uri="{9D8B030D-6E8A-4147-A177-3AD203B41FA5}">
                      <a16:colId xmlns:a16="http://schemas.microsoft.com/office/drawing/2014/main" val="3958640114"/>
                    </a:ext>
                  </a:extLst>
                </a:gridCol>
              </a:tblGrid>
              <a:tr h="542192">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Autumn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Amatic SC" panose="00000500000000000000" pitchFamily="2" charset="-79"/>
                          <a:cs typeface="Amatic SC" panose="00000500000000000000" pitchFamily="2" charset="-79"/>
                        </a:rPr>
                        <a:t>Autumn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2800">
                          <a:solidFill>
                            <a:schemeClr val="bg1">
                              <a:lumMod val="50000"/>
                            </a:schemeClr>
                          </a:solidFill>
                          <a:latin typeface="Amatic SC" panose="00000500000000000000" pitchFamily="2" charset="-79"/>
                          <a:cs typeface="Amatic SC" panose="00000500000000000000" pitchFamily="2" charset="-79"/>
                        </a:rPr>
                        <a:t>Spring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14617">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8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baseline="0" dirty="0">
                          <a:latin typeface="Amatic SC" panose="00000500000000000000" pitchFamily="2" charset="-79"/>
                          <a:cs typeface="Amatic SC" panose="00000500000000000000" pitchFamily="2" charset="-79"/>
                        </a:rPr>
                        <a:t>Amazing animals</a:t>
                      </a:r>
                      <a:r>
                        <a:rPr lang="en-US" sz="18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800" dirty="0">
                          <a:latin typeface="Amatic SC" panose="00000500000000000000" pitchFamily="2" charset="-79"/>
                          <a:cs typeface="Amatic SC" panose="00000500000000000000" pitchFamily="2" charset="-79"/>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latin typeface="Amatic SC" panose="00000500000000000000" pitchFamily="2" charset="-79"/>
                          <a:cs typeface="Amatic SC" panose="00000500000000000000" pitchFamily="2"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Under</a:t>
                      </a:r>
                      <a:r>
                        <a:rPr lang="en-US" sz="1800" baseline="0" dirty="0">
                          <a:latin typeface="Amatic SC" panose="00000500000000000000" pitchFamily="2" charset="-79"/>
                          <a:cs typeface="Amatic SC" panose="00000500000000000000" pitchFamily="2" charset="-79"/>
                        </a:rPr>
                        <a:t> the sea</a:t>
                      </a:r>
                      <a:r>
                        <a:rPr lang="en-US" sz="18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605979">
                <a:tc rowSpan="3">
                  <a:txBody>
                    <a:bodyPr/>
                    <a:lstStyle/>
                    <a:p>
                      <a:pPr algn="ctr"/>
                      <a:r>
                        <a:rPr lang="en-US" sz="2400" b="1" dirty="0">
                          <a:latin typeface="Amatic SC" panose="00000500000000000000" pitchFamily="2" charset="-79"/>
                          <a:cs typeface="Amatic SC" panose="00000500000000000000" pitchFamily="2" charset="-79"/>
                        </a:rPr>
                        <a:t>Understanding the world</a:t>
                      </a:r>
                    </a:p>
                    <a:p>
                      <a:pPr algn="ctr"/>
                      <a:endParaRPr lang="en-US" sz="2400" b="1" dirty="0">
                        <a:latin typeface="Amatic SC" panose="00000500000000000000" pitchFamily="2" charset="-79"/>
                        <a:cs typeface="Amatic SC" panose="00000500000000000000" pitchFamily="2" charset="-79"/>
                      </a:endParaRPr>
                    </a:p>
                    <a:p>
                      <a:pPr algn="ctr"/>
                      <a:endParaRPr lang="en-US" sz="800" dirty="0"/>
                    </a:p>
                    <a:p>
                      <a:pPr algn="ctr"/>
                      <a:r>
                        <a:rPr lang="en-US" sz="800" dirty="0"/>
                        <a:t>Children will have opportunity to develop their emerging moral and cultural awareness.</a:t>
                      </a:r>
                      <a:endParaRPr lang="en-US" sz="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9">
                  <a:txBody>
                    <a:bodyPr/>
                    <a:lstStyle/>
                    <a:p>
                      <a:pPr algn="ctr"/>
                      <a:r>
                        <a:rPr lang="en-US" sz="800" dirty="0"/>
                        <a:t>Understanding the world involves guiding children to </a:t>
                      </a:r>
                      <a:r>
                        <a:rPr lang="en-US" sz="800" b="1" dirty="0"/>
                        <a:t>make sense of their physical world and their community</a:t>
                      </a:r>
                      <a:r>
                        <a:rPr lang="en-US" sz="800" dirty="0"/>
                        <a:t>. The frequency and range of children’s personal experiences increases their knowledge and sense of the world around them – from visiting parks, libraries and museums to meeting important members of society such as police officers, nurses and firefighters. In addition, listening to a broad selection of stories, non-fiction, rhymes and poems will foster their understanding of our culturally, socially, technologically and ecologically diverse world. As well as building important knowledge, this extends their familiarity with words that support understanding across domains. Enriching and widening children’s vocabulary will support later reading comprehension.</a:t>
                      </a: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879381019"/>
                  </a:ext>
                </a:extLst>
              </a:tr>
              <a:tr h="4798540">
                <a:tc vMerge="1">
                  <a:txBody>
                    <a:bodyPr/>
                    <a:lstStyle/>
                    <a:p>
                      <a:pPr algn="ctr"/>
                      <a:r>
                        <a:rPr lang="en-US" sz="2400" b="1" dirty="0">
                          <a:latin typeface="Amatic SC" panose="00000500000000000000" pitchFamily="2" charset="-79"/>
                          <a:cs typeface="Amatic SC" panose="00000500000000000000" pitchFamily="2" charset="-79"/>
                        </a:rPr>
                        <a:t>Understanding the world</a:t>
                      </a:r>
                    </a:p>
                    <a:p>
                      <a:pPr algn="ctr"/>
                      <a:r>
                        <a:rPr lang="en-US" sz="2400" b="1" dirty="0">
                          <a:latin typeface="Amatic SC" panose="00000500000000000000" pitchFamily="2" charset="-79"/>
                          <a:cs typeface="Amatic SC" panose="00000500000000000000" pitchFamily="2" charset="-79"/>
                        </a:rPr>
                        <a:t>RE / Festivals </a:t>
                      </a:r>
                    </a:p>
                    <a:p>
                      <a:pPr algn="ctr"/>
                      <a:endParaRPr lang="en-US" sz="2400" b="1" dirty="0">
                        <a:latin typeface="Amatic SC" panose="00000500000000000000" pitchFamily="2" charset="-79"/>
                        <a:cs typeface="Amatic SC" panose="00000500000000000000" pitchFamily="2" charset="-79"/>
                      </a:endParaRPr>
                    </a:p>
                    <a:p>
                      <a:pPr algn="ctr"/>
                      <a:r>
                        <a:rPr lang="en-US" sz="800" dirty="0"/>
                        <a:t>Our RE Curriculum enables children to develop a positive sense of themselves and others and learn how to form positive and respectful relationships. </a:t>
                      </a:r>
                    </a:p>
                    <a:p>
                      <a:pPr algn="ctr"/>
                      <a:endParaRPr lang="en-US" sz="800" dirty="0"/>
                    </a:p>
                    <a:p>
                      <a:pPr algn="ctr"/>
                      <a:r>
                        <a:rPr lang="en-US" sz="800" dirty="0"/>
                        <a:t> They will begin to understand and value the differences of individuals and groups within their own community. </a:t>
                      </a:r>
                    </a:p>
                    <a:p>
                      <a:pPr algn="ctr"/>
                      <a:endParaRPr lang="en-US" sz="800" dirty="0"/>
                    </a:p>
                    <a:p>
                      <a:pPr algn="ctr"/>
                      <a:r>
                        <a:rPr lang="en-US" sz="800" dirty="0"/>
                        <a:t>Children will have opportunity to develop their emerging moral and cultural awareness.</a:t>
                      </a:r>
                      <a:endParaRPr lang="en-US" sz="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Identifying their family. Commenting on photos of their family; naming who they can see and of what relation they are to them. </a:t>
                      </a: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Can talk about what they do with their family and places they have been with their family. Can draw similarities and make comparisons between other families. </a:t>
                      </a:r>
                      <a:r>
                        <a:rPr lang="en-US" sz="700" dirty="0">
                          <a:latin typeface="+mn-lt"/>
                        </a:rPr>
                        <a:t>Name and describe people who are familiar to them. </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Read fictional stories about families and start to tell the difference between real and fiction. </a:t>
                      </a:r>
                      <a:r>
                        <a:rPr lang="en-US" sz="700" dirty="0">
                          <a:latin typeface="+mn-lt"/>
                        </a:rPr>
                        <a:t>Talk about members of their immediate family and community.</a:t>
                      </a:r>
                      <a:endParaRPr lang="en-GB" sz="700" b="0" dirty="0">
                        <a:solidFill>
                          <a:schemeClr val="tx1"/>
                        </a:solidFill>
                        <a:effectLst/>
                        <a:latin typeface="+mn-lt"/>
                        <a:cs typeface="Amatic SC" panose="00000500000000000000" pitchFamily="2" charset="-79"/>
                      </a:endParaRP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Navigating around our classroom and outdoor areas. Create treasure hunts to find places/ objects within our learning environment.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children to different occupations and how they use transport to help them in their jobs.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Listen out for and make note of children’s discussion between themselves regarding their experience of past birthday celebrations.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solidFill>
                            <a:schemeClr val="tx1"/>
                          </a:solidFill>
                          <a:latin typeface="+mn-lt"/>
                        </a:rPr>
                        <a:t>Long ago – How time has changed. Using cameras.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Can talk about what they have done with their families during Christmas’ in the past.  </a:t>
                      </a: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Show photos of how Christmas used to be celebrated in the past.  Use world maps to show children where some stories are based. Use the Jolly Postman to draw information from a map and begin to understand why maps are so important to postmen.</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Share different cultures versions of famous fairy tales.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To introduce children to a range of fictional characters and creatures from stories and to begin to differentiate these characters from real people in their lives.</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Stranger danger (based on Jack and the beanstalk). Talking about occupations and how to identify strangers that can help them when they are in need.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Can talk about what they have done with their families during Christmas’ in the past.  </a:t>
                      </a: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Show photos of how Christmas used to be celebrated in the past.  Use world maps to show children where some stories are based. Use the Jolly Postman to draw information from a map and begin to understand why maps are so important to postmen.</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Share different cultures versions of famous fairy tales.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To introduce children to a range of fictional characters and creatures from stories and to begin to differentiate these characters from real people in their lives.</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Stranger danger (based on Jack and the beanstalk). Talking about occupations and how to identify strangers that can help them when they are in need.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latin typeface="+mn-lt"/>
                        </a:rPr>
                        <a:t>.</a:t>
                      </a:r>
                      <a:r>
                        <a:rPr lang="en-US" sz="700" dirty="0"/>
                        <a:t>Listen to children describing and commenting on things they have seen whilst outside, including plants and animals.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After close observation, draw pictures of the natural world, including animals and plants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b="0" dirty="0">
                          <a:solidFill>
                            <a:schemeClr val="tx1"/>
                          </a:solidFill>
                          <a:effectLst/>
                          <a:latin typeface="+mn-lt"/>
                          <a:ea typeface="Calibri" panose="020F0502020204030204" pitchFamily="34" charset="0"/>
                          <a:cs typeface="Amatic SC" panose="00000500000000000000" pitchFamily="2" charset="-79"/>
                        </a:rPr>
                        <a:t>Looking at map of the world and where some animals live</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differentiate between land and water.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b="0" dirty="0">
                          <a:solidFill>
                            <a:schemeClr val="tx1"/>
                          </a:solidFill>
                          <a:effectLst/>
                          <a:latin typeface="+mn-lt"/>
                          <a:ea typeface="Calibri" panose="020F0502020204030204" pitchFamily="34" charset="0"/>
                          <a:cs typeface="Amatic SC" panose="00000500000000000000" pitchFamily="2" charset="-79"/>
                        </a:rPr>
                        <a:t>Explore different habitats</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Explore a range of </a:t>
                      </a:r>
                      <a:r>
                        <a:rPr lang="en-GB" sz="700" b="0" dirty="0" err="1">
                          <a:solidFill>
                            <a:schemeClr val="tx1"/>
                          </a:solidFill>
                          <a:effectLst/>
                          <a:latin typeface="+mn-lt"/>
                          <a:ea typeface="Calibri" panose="020F0502020204030204" pitchFamily="34" charset="0"/>
                          <a:cs typeface="Amatic SC" panose="00000500000000000000" pitchFamily="2" charset="-79"/>
                        </a:rPr>
                        <a:t>minibeats</a:t>
                      </a:r>
                      <a:r>
                        <a:rPr lang="en-GB" sz="700" b="0" baseline="0" dirty="0">
                          <a:solidFill>
                            <a:schemeClr val="tx1"/>
                          </a:solidFill>
                          <a:effectLst/>
                          <a:latin typeface="+mn-lt"/>
                          <a:ea typeface="Calibri" panose="020F0502020204030204" pitchFamily="34" charset="0"/>
                          <a:cs typeface="Amatic SC" panose="00000500000000000000" pitchFamily="2" charset="-79"/>
                        </a:rPr>
                        <a:t> </a:t>
                      </a:r>
                      <a:r>
                        <a:rPr lang="en-GB" sz="700" b="0" dirty="0">
                          <a:solidFill>
                            <a:schemeClr val="tx1"/>
                          </a:solidFill>
                          <a:effectLst/>
                          <a:latin typeface="+mn-lt"/>
                          <a:ea typeface="Calibri" panose="020F0502020204030204" pitchFamily="34" charset="0"/>
                          <a:cs typeface="Amatic SC" panose="00000500000000000000" pitchFamily="2" charset="-79"/>
                        </a:rPr>
                        <a:t>Learn their names and label their body parts.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Document the change in</a:t>
                      </a:r>
                      <a:r>
                        <a:rPr lang="en-GB" sz="700" b="0" baseline="0" dirty="0">
                          <a:solidFill>
                            <a:schemeClr val="tx1"/>
                          </a:solidFill>
                          <a:effectLst/>
                          <a:latin typeface="+mn-lt"/>
                          <a:ea typeface="Calibri" panose="020F0502020204030204" pitchFamily="34" charset="0"/>
                          <a:cs typeface="Amatic SC" panose="00000500000000000000" pitchFamily="2" charset="-79"/>
                        </a:rPr>
                        <a:t> the caterpillars and tadpoles</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latin typeface="+mn-lt"/>
                        </a:rPr>
                        <a:t>Nocturnal Animals Making sense of different environments and habitats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Use images, video clips, shared texts and other resources to bring the wider world into the classroom. Listen to what children say about what they see</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Trip to our local park (to link with seasons); discuss what we will see on our journey to the park and how we will get there.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the children to recycling and how it can take care of our world. Look at what rubbish can do to our environment and animals. </a:t>
                      </a:r>
                      <a:r>
                        <a:rPr lang="en-US" sz="700" dirty="0"/>
                        <a:t>Create opportunities to discuss how we care for the natural world around us.</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make comments on the weather, culture, clothing, housing.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latin typeface="+mn-lt"/>
                        </a:rPr>
                        <a:t>Change in living things – Changes in the leaves, weather, seasons,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Explore the world around us and see how it changes as we enter Summer. </a:t>
                      </a:r>
                      <a:r>
                        <a:rPr lang="en-US" sz="700" dirty="0"/>
                        <a:t>Provide opportunities for children to note and record the weather.</a:t>
                      </a:r>
                      <a:r>
                        <a:rPr lang="en-GB" sz="700" b="0" dirty="0">
                          <a:solidFill>
                            <a:schemeClr val="tx1"/>
                          </a:solidFill>
                          <a:effectLst/>
                          <a:latin typeface="+mn-lt"/>
                          <a:ea typeface="Calibri" panose="020F0502020204030204" pitchFamily="34" charset="0"/>
                          <a:cs typeface="Amatic SC" panose="00000500000000000000" pitchFamily="2" charset="-79"/>
                        </a:rPr>
                        <a:t>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dirty="0">
                          <a:latin typeface="+mn-lt"/>
                        </a:rPr>
                        <a:t>Building a ‘Bug Hotel’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latin typeface="+mn-lt"/>
                        </a:rPr>
                        <a:t>Draw children’s attention to the immediate environment, introducing and modelling new vocabulary where appropriate.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Encourage interactions with the outdoors to foster curiosity and give children freedom to touch, smell and hear the natural world around them during hands-on experiences.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Look for children incorporating their understanding of the seasons and weather in their play.</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b="0" dirty="0">
                          <a:solidFill>
                            <a:schemeClr val="tx1"/>
                          </a:solidFill>
                          <a:effectLst/>
                          <a:latin typeface="+mn-lt"/>
                          <a:ea typeface="Calibri" panose="020F0502020204030204" pitchFamily="34" charset="0"/>
                          <a:cs typeface="Amatic SC" panose="00000500000000000000" pitchFamily="2" charset="-79"/>
                        </a:rPr>
                        <a:t>Use the </a:t>
                      </a:r>
                      <a:r>
                        <a:rPr lang="en-US" sz="700" b="0" dirty="0" err="1">
                          <a:solidFill>
                            <a:schemeClr val="tx1"/>
                          </a:solidFill>
                          <a:effectLst/>
                          <a:latin typeface="+mn-lt"/>
                          <a:ea typeface="Calibri" panose="020F0502020204030204" pitchFamily="34" charset="0"/>
                          <a:cs typeface="Amatic SC" panose="00000500000000000000" pitchFamily="2" charset="-79"/>
                        </a:rPr>
                        <a:t>BeeBots</a:t>
                      </a:r>
                      <a:endParaRPr lang="en-US"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3">
                  <a:txBody>
                    <a:bodyPr/>
                    <a:lstStyle/>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Discuss how they got to school and what mode of transport they used. Introduce the children to a range of transport and where they can be found.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Look at the difference between transport in this country and one other country. Encourage the children to make simple comparisons.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Use bee-bots on simple maps. Encourage the children to use navigational language.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talk about their homes and what there is to do near their homes?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Look out for children drawing/painting or constructing their homes.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Encourage them to comment on what their home is like. Show photos of the children’s homes and encourage them to draw comparisons.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latin typeface="+mn-lt"/>
                        </a:rPr>
                        <a:t>Environments – Features of local environment Maps of local area Comparing places on Google Earth – how are they similar/different?</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the children to NASA and America.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children to significant figures who have been to space and begin to understand that these events happened before they were born.</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latin typeface="+mn-lt"/>
                        </a:rPr>
                        <a:t>Take children to places of worship and places of local importance to the community</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Listening to stories and placing events in chronological order. </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Use </a:t>
                      </a:r>
                      <a:r>
                        <a:rPr lang="en-GB" sz="700" b="0" dirty="0" err="1">
                          <a:solidFill>
                            <a:schemeClr val="tx1"/>
                          </a:solidFill>
                          <a:effectLst/>
                          <a:latin typeface="+mn-lt"/>
                          <a:ea typeface="Calibri" panose="020F0502020204030204" pitchFamily="34" charset="0"/>
                          <a:cs typeface="Amatic SC" panose="00000500000000000000" pitchFamily="2" charset="-79"/>
                        </a:rPr>
                        <a:t>Handa’s</a:t>
                      </a:r>
                      <a:r>
                        <a:rPr lang="en-GB" sz="700" b="0" dirty="0">
                          <a:solidFill>
                            <a:schemeClr val="tx1"/>
                          </a:solidFill>
                          <a:effectLst/>
                          <a:latin typeface="+mn-lt"/>
                          <a:ea typeface="Calibri" panose="020F0502020204030204" pitchFamily="34" charset="0"/>
                          <a:cs typeface="Amatic SC" panose="00000500000000000000" pitchFamily="2" charset="-79"/>
                        </a:rPr>
                        <a:t> Surprise to explore a different country.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Discuss how they got to school and what mode of transport they used. Introduce the children to a range of transport and where they can be found.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Look at the difference between transport in this country and one other country. Encourage the children to make simple comparisons.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Use bee-bots on simple maps. Encourage the children to use navigational language.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talk about their homes and what there is to do near their homes?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Look out for children drawing/painting or constructing their homes.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Encourage them to comment on what their home is like. Show photos of the children’s homes and encourage them to draw comparisons.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mn-lt"/>
                        </a:rPr>
                        <a:t>Environments – Features of local environment Maps of local area Comparing places on Google Earth – how are they similar/different?</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the children to NASA and America.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children to significant figures who have been to space and begin to understand that these events happened before they were born.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differentiate between land and water.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nSpc>
                          <a:spcPct val="107000"/>
                        </a:lnSpc>
                        <a:spcAft>
                          <a:spcPts val="800"/>
                        </a:spcAft>
                      </a:pPr>
                      <a:r>
                        <a:rPr lang="en-GB" sz="700" b="0" dirty="0">
                          <a:solidFill>
                            <a:schemeClr val="tx1"/>
                          </a:solidFill>
                          <a:effectLst/>
                          <a:latin typeface="+mn-lt"/>
                          <a:ea typeface="Calibri" panose="020F0502020204030204" pitchFamily="34" charset="0"/>
                          <a:cs typeface="Amatic SC" panose="00000500000000000000" pitchFamily="2" charset="-79"/>
                        </a:rPr>
                        <a:t>To understand where dinosaurs are now and begin to understand that they were alive a very long time ago. </a:t>
                      </a:r>
                    </a:p>
                    <a:p>
                      <a:pPr>
                        <a:lnSpc>
                          <a:spcPct val="107000"/>
                        </a:lnSpc>
                        <a:spcAft>
                          <a:spcPts val="800"/>
                        </a:spcAft>
                      </a:pPr>
                      <a:r>
                        <a:rPr lang="en-GB" sz="700" b="0" dirty="0">
                          <a:solidFill>
                            <a:schemeClr val="tx1"/>
                          </a:solidFill>
                          <a:effectLst/>
                          <a:latin typeface="+mn-lt"/>
                          <a:ea typeface="Calibri" panose="020F0502020204030204" pitchFamily="34" charset="0"/>
                          <a:cs typeface="Amatic SC" panose="00000500000000000000" pitchFamily="2" charset="-79"/>
                        </a:rPr>
                        <a:t>Learn about what a palaeontologist is and how they explore really old artefacts. Introduce Mary Anning as the first female to find a fossil.</a:t>
                      </a:r>
                    </a:p>
                    <a:p>
                      <a:pPr>
                        <a:lnSpc>
                          <a:spcPct val="107000"/>
                        </a:lnSpc>
                        <a:spcAft>
                          <a:spcPts val="800"/>
                        </a:spcAft>
                      </a:pPr>
                      <a:endParaRPr lang="en-GB" sz="700" b="0" dirty="0">
                        <a:solidFill>
                          <a:schemeClr val="tx1"/>
                        </a:solidFill>
                        <a:effectLst/>
                        <a:latin typeface="+mn-lt"/>
                        <a:ea typeface="Calibri" panose="020F0502020204030204" pitchFamily="34" charset="0"/>
                        <a:cs typeface="Amatic SC" panose="00000500000000000000" pitchFamily="2" charset="-79"/>
                      </a:endParaRPr>
                    </a:p>
                    <a:p>
                      <a:pPr>
                        <a:lnSpc>
                          <a:spcPct val="107000"/>
                        </a:lnSpc>
                        <a:spcAft>
                          <a:spcPts val="800"/>
                        </a:spcAft>
                      </a:pPr>
                      <a:r>
                        <a:rPr lang="en-US" sz="700" dirty="0">
                          <a:latin typeface="+mn-lt"/>
                        </a:rPr>
                        <a:t>Materials: Floating / Sinking – boat building Metallic / non-metallic objects</a:t>
                      </a:r>
                    </a:p>
                    <a:p>
                      <a:pPr>
                        <a:lnSpc>
                          <a:spcPct val="107000"/>
                        </a:lnSpc>
                        <a:spcAft>
                          <a:spcPts val="800"/>
                        </a:spcAft>
                      </a:pPr>
                      <a:endParaRPr lang="en-US" sz="700" b="0" dirty="0">
                        <a:solidFill>
                          <a:schemeClr val="tx1"/>
                        </a:solidFill>
                        <a:effectLst/>
                        <a:latin typeface="+mn-lt"/>
                        <a:ea typeface="Calibri" panose="020F0502020204030204" pitchFamily="34" charset="0"/>
                        <a:cs typeface="Amatic SC" panose="00000500000000000000" pitchFamily="2" charset="-79"/>
                      </a:endParaRPr>
                    </a:p>
                    <a:p>
                      <a:pPr>
                        <a:lnSpc>
                          <a:spcPct val="107000"/>
                        </a:lnSpc>
                        <a:spcAft>
                          <a:spcPts val="800"/>
                        </a:spcAft>
                      </a:pPr>
                      <a:r>
                        <a:rPr lang="en-US" sz="700" b="0" dirty="0">
                          <a:solidFill>
                            <a:schemeClr val="tx1"/>
                          </a:solidFill>
                          <a:effectLst/>
                          <a:latin typeface="+mn-lt"/>
                          <a:ea typeface="Calibri" panose="020F0502020204030204" pitchFamily="34" charset="0"/>
                          <a:cs typeface="Amatic SC" panose="00000500000000000000" pitchFamily="2" charset="-79"/>
                        </a:rPr>
                        <a:t>Seasides long ago – Magic Grandad </a:t>
                      </a:r>
                      <a:endParaRPr lang="en-GB" sz="700" b="0" dirty="0">
                        <a:solidFill>
                          <a:schemeClr val="tx1"/>
                        </a:solidFill>
                        <a:effectLst/>
                        <a:latin typeface="+mn-lt"/>
                        <a:ea typeface="Calibri" panose="020F0502020204030204" pitchFamily="34" charset="0"/>
                        <a:cs typeface="Amatic SC" panose="00000500000000000000" pitchFamily="2" charset="-79"/>
                      </a:endParaRPr>
                    </a:p>
                    <a:p>
                      <a:pPr>
                        <a:lnSpc>
                          <a:spcPct val="107000"/>
                        </a:lnSpc>
                        <a:spcAft>
                          <a:spcPts val="800"/>
                        </a:spcAft>
                      </a:pPr>
                      <a:r>
                        <a:rPr lang="en-GB" sz="700" b="0" dirty="0">
                          <a:solidFill>
                            <a:schemeClr val="tx1"/>
                          </a:solidFill>
                          <a:effectLst/>
                          <a:latin typeface="+mn-lt"/>
                          <a:ea typeface="Calibri" panose="020F0502020204030204" pitchFamily="34" charset="0"/>
                          <a:cs typeface="Amatic SC" panose="00000500000000000000" pitchFamily="2" charset="-79"/>
                        </a:rPr>
                        <a:t> </a:t>
                      </a:r>
                    </a:p>
                    <a:p>
                      <a:r>
                        <a:rPr lang="en-GB" sz="700" b="0" dirty="0">
                          <a:solidFill>
                            <a:schemeClr val="tx1"/>
                          </a:solidFill>
                          <a:effectLst/>
                          <a:latin typeface="+mn-lt"/>
                          <a:ea typeface="Calibri" panose="020F0502020204030204" pitchFamily="34" charset="0"/>
                          <a:cs typeface="Amatic SC" panose="00000500000000000000" pitchFamily="2" charset="-79"/>
                        </a:rPr>
                        <a:t>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171450" indent="-171450">
                        <a:lnSpc>
                          <a:spcPct val="100000"/>
                        </a:lnSpc>
                        <a:spcBef>
                          <a:spcPts val="100"/>
                        </a:spcBef>
                        <a:spcAft>
                          <a:spcPts val="800"/>
                        </a:spcAft>
                        <a:buFont typeface="Courier New" panose="02070309020205020404" pitchFamily="49" charset="0"/>
                        <a:buChar char="o"/>
                      </a:pPr>
                      <a:r>
                        <a:rPr lang="en-US" sz="700" dirty="0">
                          <a:latin typeface="+mn-lt"/>
                        </a:rPr>
                        <a:t>Materials: Floating / Sinking – boat building Metallic / non-metallic objects</a:t>
                      </a:r>
                      <a:endParaRPr lang="en-US" sz="700" b="0" dirty="0">
                        <a:solidFill>
                          <a:schemeClr val="tx1"/>
                        </a:solidFill>
                        <a:effectLst/>
                        <a:latin typeface="+mn-lt"/>
                        <a:ea typeface="Calibri" panose="020F0502020204030204" pitchFamily="34" charset="0"/>
                        <a:cs typeface="Amatic SC" panose="00000500000000000000" pitchFamily="2" charset="-79"/>
                      </a:endParaRPr>
                    </a:p>
                    <a:p>
                      <a:pPr marL="171450" indent="-171450">
                        <a:lnSpc>
                          <a:spcPct val="100000"/>
                        </a:lnSpc>
                        <a:spcBef>
                          <a:spcPts val="100"/>
                        </a:spcBef>
                        <a:spcAft>
                          <a:spcPts val="800"/>
                        </a:spcAft>
                        <a:buFont typeface="Courier New" panose="02070309020205020404" pitchFamily="49" charset="0"/>
                        <a:buChar char="o"/>
                      </a:pPr>
                      <a:r>
                        <a:rPr lang="en-US" sz="700" dirty="0"/>
                        <a:t>Share non-fiction texts that offer an insight into contrasting environments.</a:t>
                      </a:r>
                    </a:p>
                    <a:p>
                      <a:pPr marL="171450" indent="-171450">
                        <a:lnSpc>
                          <a:spcPct val="100000"/>
                        </a:lnSpc>
                        <a:spcBef>
                          <a:spcPts val="100"/>
                        </a:spcBef>
                        <a:spcAft>
                          <a:spcPts val="800"/>
                        </a:spcAft>
                        <a:buFont typeface="Courier New" panose="02070309020205020404" pitchFamily="49" charset="0"/>
                        <a:buChar char="o"/>
                      </a:pPr>
                      <a:r>
                        <a:rPr lang="en-US" sz="700" dirty="0"/>
                        <a:t>How can we look after our</a:t>
                      </a:r>
                      <a:r>
                        <a:rPr lang="en-US" sz="700" baseline="0" dirty="0"/>
                        <a:t> </a:t>
                      </a:r>
                      <a:r>
                        <a:rPr lang="en-US" sz="700" baseline="0" dirty="0" err="1"/>
                        <a:t>sealife</a:t>
                      </a:r>
                      <a:r>
                        <a:rPr lang="en-US" sz="700" baseline="0" dirty="0"/>
                        <a:t>. Look at the wide sea and discuss pollution in the sea</a:t>
                      </a:r>
                      <a:endParaRPr lang="en-US" sz="700" dirty="0"/>
                    </a:p>
                    <a:p>
                      <a:pPr marL="171450" indent="-171450">
                        <a:lnSpc>
                          <a:spcPct val="100000"/>
                        </a:lnSpc>
                        <a:spcBef>
                          <a:spcPts val="100"/>
                        </a:spcBef>
                        <a:spcAft>
                          <a:spcPts val="800"/>
                        </a:spcAft>
                        <a:buFont typeface="Courier New" panose="02070309020205020404" pitchFamily="49" charset="0"/>
                        <a:buChar char="o"/>
                      </a:pPr>
                      <a:r>
                        <a:rPr lang="en-US" sz="700" dirty="0"/>
                        <a:t>Listen to how children communicate their understanding of their own environment and contrasting environments through conversation and in play.</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0" indent="0">
                        <a:lnSpc>
                          <a:spcPct val="100000"/>
                        </a:lnSpc>
                        <a:spcBef>
                          <a:spcPts val="100"/>
                        </a:spcBef>
                        <a:spcAft>
                          <a:spcPts val="800"/>
                        </a:spcAft>
                        <a:buFont typeface="Courier New" panose="02070309020205020404" pitchFamily="49" charset="0"/>
                        <a:buNone/>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27575">
                <a:tc vMerge="1">
                  <a:txBody>
                    <a:bodyPr/>
                    <a:lstStyle/>
                    <a:p>
                      <a:pPr algn="ctr"/>
                      <a:r>
                        <a:rPr lang="en-US" sz="2400" b="1" dirty="0">
                          <a:latin typeface="Amatic SC" panose="00000500000000000000" pitchFamily="2" charset="-79"/>
                          <a:cs typeface="Amatic SC" panose="00000500000000000000" pitchFamily="2" charset="-79"/>
                        </a:rPr>
                        <a:t>RE / Festivals </a:t>
                      </a:r>
                    </a:p>
                    <a:p>
                      <a:pPr algn="ctr"/>
                      <a:r>
                        <a:rPr lang="en-US" sz="1100" dirty="0"/>
                        <a:t>RE is a compulsory part of the basic curriculum for all Reception age pupils, and should be taught according to this Agreed Syllabus for RE.</a:t>
                      </a:r>
                      <a:endParaRPr lang="en-GB" sz="11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9">
                  <a:txBody>
                    <a:bodyPr/>
                    <a:lstStyle/>
                    <a:p>
                      <a:pPr algn="ctr"/>
                      <a:endParaRPr lang="en-GB" sz="8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endParaRPr lang="en-GB" sz="8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endParaRPr lang="en-GB" sz="8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endParaRPr lang="en-GB" sz="8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endParaRPr lang="en-GB" sz="8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0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8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0415482"/>
                  </a:ext>
                </a:extLst>
              </a:tr>
            </a:tbl>
          </a:graphicData>
        </a:graphic>
      </p:graphicFrame>
      <p:sp>
        <p:nvSpPr>
          <p:cNvPr id="6" name="TextBox 5">
            <a:extLst>
              <a:ext uri="{FF2B5EF4-FFF2-40B4-BE49-F238E27FC236}">
                <a16:creationId xmlns:a16="http://schemas.microsoft.com/office/drawing/2014/main" id="{173CCD0D-EEDC-465E-8727-D5C7A8558768}"/>
              </a:ext>
            </a:extLst>
          </p:cNvPr>
          <p:cNvSpPr txBox="1"/>
          <p:nvPr/>
        </p:nvSpPr>
        <p:spPr>
          <a:xfrm>
            <a:off x="838200" y="7596867"/>
            <a:ext cx="11929512" cy="307777"/>
          </a:xfrm>
          <a:prstGeom prst="rect">
            <a:avLst/>
          </a:prstGeom>
          <a:noFill/>
        </p:spPr>
        <p:txBody>
          <a:bodyPr wrap="square">
            <a:spAutoFit/>
          </a:bodyPr>
          <a:lstStyle/>
          <a:p>
            <a:r>
              <a:rPr lang="en-US" sz="1400" b="0" i="1" dirty="0">
                <a:solidFill>
                  <a:schemeClr val="bg1">
                    <a:lumMod val="50000"/>
                  </a:schemeClr>
                </a:solidFill>
                <a:effectLst/>
              </a:rPr>
              <a:t>Developing children’s understanding of social skills and the values and codes of behaviour required for people to work together harmoniously.</a:t>
            </a:r>
            <a:endParaRPr lang="en-GB" sz="1400" i="1" dirty="0">
              <a:solidFill>
                <a:schemeClr val="bg1">
                  <a:lumMod val="50000"/>
                </a:schemeClr>
              </a:solidFill>
            </a:endParaRPr>
          </a:p>
        </p:txBody>
      </p:sp>
      <p:pic>
        <p:nvPicPr>
          <p:cNvPr id="7" name="Picture 6">
            <a:extLst>
              <a:ext uri="{FF2B5EF4-FFF2-40B4-BE49-F238E27FC236}">
                <a16:creationId xmlns:a16="http://schemas.microsoft.com/office/drawing/2014/main" id="{6A4A8A9C-972D-46D6-8C37-C4CB58E0C0A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166105" y="0"/>
            <a:ext cx="628409" cy="628409"/>
          </a:xfrm>
          <a:prstGeom prst="rect">
            <a:avLst/>
          </a:prstGeom>
        </p:spPr>
      </p:pic>
      <p:pic>
        <p:nvPicPr>
          <p:cNvPr id="8" name="Picture 2" descr="https://img.cdn.schooljotter2.com/sampled/11787741/130/130/nocro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119" y="75005"/>
            <a:ext cx="784225" cy="784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59998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ee the source image">
            <a:extLst>
              <a:ext uri="{FF2B5EF4-FFF2-40B4-BE49-F238E27FC236}">
                <a16:creationId xmlns:a16="http://schemas.microsoft.com/office/drawing/2014/main" id="{500BA135-2A8E-4816-AC4A-715A44382BC0}"/>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9413751" y="-384842"/>
            <a:ext cx="2983308" cy="314694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215805259"/>
              </p:ext>
            </p:extLst>
          </p:nvPr>
        </p:nvGraphicFramePr>
        <p:xfrm>
          <a:off x="344153" y="515068"/>
          <a:ext cx="11459364" cy="5986311"/>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40848">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a:t>
                      </a:r>
                      <a:r>
                        <a:rPr lang="en-US" sz="2000" baseline="0" dirty="0">
                          <a:latin typeface="Amatic SC" panose="00000500000000000000" pitchFamily="2" charset="-79"/>
                          <a:cs typeface="Amatic SC" panose="00000500000000000000" pitchFamily="2" charset="-79"/>
                        </a:rPr>
                        <a:t> the sea</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2">
                  <a:txBody>
                    <a:bodyPr/>
                    <a:lstStyle/>
                    <a:p>
                      <a:pPr algn="ctr"/>
                      <a:r>
                        <a:rPr lang="en-US" sz="2400" b="1" dirty="0">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dirty="0">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dirty="0"/>
                        <a:t>Children to produce a piece of art work each half </a:t>
                      </a:r>
                      <a:r>
                        <a:rPr lang="en-US" sz="800" i="1" baseline="0" dirty="0"/>
                        <a:t> </a:t>
                      </a:r>
                      <a:r>
                        <a:rPr lang="en-US" sz="800" i="1" dirty="0"/>
                        <a:t>for school / parents  to show how drawings have developed  - lots of  links to Fine Motor Skills. Children to explain their work to others. Children will have opportunities to learn and perform songs, nursery rhymes and poetry linked to their work / interests and passions. </a:t>
                      </a:r>
                      <a:endParaRPr lang="en-GB" sz="800" b="0" i="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dirty="0"/>
                        <a:t>The development of children’s artistic and cultural awareness supports </a:t>
                      </a:r>
                      <a:r>
                        <a:rPr lang="en-US" sz="800" b="1" dirty="0"/>
                        <a:t>their imagination and creativity</a:t>
                      </a:r>
                      <a:r>
                        <a:rPr lang="en-US" sz="800" dirty="0"/>
                        <a:t>. It is important that children have regular opportunities to </a:t>
                      </a:r>
                      <a:r>
                        <a:rPr lang="en-US" sz="800" b="1" dirty="0"/>
                        <a:t>engage with the arts</a:t>
                      </a:r>
                      <a:r>
                        <a:rPr lang="en-US" sz="800" dirty="0"/>
                        <a:t>, enabling them to explore and play with a wide range of </a:t>
                      </a:r>
                      <a:r>
                        <a:rPr lang="en-US" sz="800" b="1" dirty="0"/>
                        <a:t>media and materials</a:t>
                      </a:r>
                      <a:r>
                        <a:rPr lang="en-US" sz="800" dirty="0"/>
                        <a:t>. The quality and variety of what children see, hear and participate in is crucial for developing their understanding, </a:t>
                      </a:r>
                      <a:r>
                        <a:rPr lang="en-US" sz="800" b="1" dirty="0"/>
                        <a:t>self-expression, vocabulary and ability to communicate through the arts</a:t>
                      </a:r>
                      <a:r>
                        <a:rPr lang="en-US" sz="800" dirty="0"/>
                        <a:t>. The frequency, repetition and depth of their experiences are fundamental to their progress in interpreting and appreciating what they hear, respond to and observe.</a:t>
                      </a:r>
                    </a:p>
                    <a:p>
                      <a:pPr algn="ctr"/>
                      <a:r>
                        <a:rPr lang="en-US" sz="800" dirty="0"/>
                        <a:t>Give children an insight into new musical worlds. Invite musicians in to play music to children and talk about it. Encourage children to listen attentively to music. Discuss changes and patterns as a piece of music develops. </a:t>
                      </a: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049813326"/>
                  </a:ext>
                </a:extLst>
              </a:tr>
              <a:tr h="0">
                <a:tc vMerge="1">
                  <a:txBody>
                    <a:bodyPr/>
                    <a:lstStyle/>
                    <a:p>
                      <a:pPr algn="ctr"/>
                      <a:r>
                        <a:rPr lang="en-US" sz="2400" b="1" dirty="0">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dirty="0">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dirty="0"/>
                        <a:t>Children to produce a piece of art work each half term to be displayed for ‘Celebration wall’ for school / parents  to show how drawings have developed  - lots of  links to Fine Motor Skills. Children to explain their work to others. Children will have opportunities to learn and perform songs, nursery rhymes and poetry linked to their work / interests and passions. </a:t>
                      </a:r>
                      <a:endParaRPr lang="en-GB" sz="800" b="0" i="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100" dirty="0">
                          <a:solidFill>
                            <a:schemeClr val="tx1"/>
                          </a:solidFill>
                        </a:rPr>
                        <a:t> Join in with songs; beginning to mix colours, join in with role play games and use resources available for props; build models using construction equipment.</a:t>
                      </a:r>
                    </a:p>
                    <a:p>
                      <a:pPr algn="ctr"/>
                      <a:r>
                        <a:rPr lang="en-US" sz="1100" dirty="0"/>
                        <a:t>Sing call-and-response songs, so that children can echo phrases of songs you sing.</a:t>
                      </a:r>
                      <a:endParaRPr lang="en-GB" sz="1100" dirty="0">
                        <a:solidFill>
                          <a:schemeClr val="tx1"/>
                        </a:solidFill>
                      </a:endParaRPr>
                    </a:p>
                    <a:p>
                      <a:pPr algn="ctr"/>
                      <a:r>
                        <a:rPr lang="en-US" sz="1100" dirty="0"/>
                        <a:t>Self-portraits, junk modelling, take picture of children’s creations and record them explaining what they did.</a:t>
                      </a:r>
                    </a:p>
                    <a:p>
                      <a:pPr algn="ctr"/>
                      <a:r>
                        <a:rPr lang="en-US" sz="1100" dirty="0"/>
                        <a:t>Julia Donaldson songs Exploring sounds and how they can be changed, tapping out of simple rhythms. </a:t>
                      </a:r>
                    </a:p>
                    <a:p>
                      <a:pPr algn="ctr"/>
                      <a:r>
                        <a:rPr lang="en-US" sz="1100" dirty="0"/>
                        <a:t>Provide opportunities to work together to develop and realise creative ideas.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tx1"/>
                          </a:solidFill>
                        </a:rPr>
                        <a:t>Use different textures and materials to make bridges for the Three Billy Goats</a:t>
                      </a:r>
                    </a:p>
                    <a:p>
                      <a:pPr algn="ctr">
                        <a:lnSpc>
                          <a:spcPct val="107000"/>
                        </a:lnSpc>
                        <a:spcAft>
                          <a:spcPts val="800"/>
                        </a:spcAft>
                      </a:pPr>
                      <a:r>
                        <a:rPr lang="en-GB" sz="1100" dirty="0">
                          <a:solidFill>
                            <a:schemeClr val="tx1"/>
                          </a:solidFill>
                        </a:rPr>
                        <a:t>Listen to music and make their own dances in response.</a:t>
                      </a:r>
                    </a:p>
                    <a:p>
                      <a:pPr algn="ctr">
                        <a:lnSpc>
                          <a:spcPct val="107000"/>
                        </a:lnSpc>
                        <a:spcAft>
                          <a:spcPts val="800"/>
                        </a:spcAft>
                      </a:pPr>
                      <a:r>
                        <a:rPr lang="en-GB" sz="1100" dirty="0">
                          <a:solidFill>
                            <a:schemeClr val="tx1"/>
                          </a:solidFill>
                        </a:rPr>
                        <a:t>Castle models </a:t>
                      </a:r>
                    </a:p>
                    <a:p>
                      <a:pPr algn="ctr">
                        <a:lnSpc>
                          <a:spcPct val="107000"/>
                        </a:lnSpc>
                        <a:spcAft>
                          <a:spcPts val="800"/>
                        </a:spcAft>
                      </a:pPr>
                      <a:r>
                        <a:rPr lang="en-US" sz="1100" dirty="0"/>
                        <a:t>Firework pictures, Christmas decorations, Christmas cards, Divas, Christmas songs/poems</a:t>
                      </a:r>
                      <a:endParaRPr lang="en-GB" sz="1100" dirty="0">
                        <a:solidFill>
                          <a:schemeClr val="tx1"/>
                        </a:solidFill>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tx1"/>
                          </a:solidFill>
                        </a:rPr>
                        <a:t> </a:t>
                      </a:r>
                      <a:r>
                        <a:rPr lang="en-US" sz="1100" dirty="0"/>
                        <a:t>The use of story maps, props, puppets &amp; story bags will encourage children to retell, invent and adapt stories.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100" dirty="0"/>
                        <a:t>Role Play Party’s and Celebrations Role Play of The Nativity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GB" sz="1100" dirty="0">
                          <a:solidFill>
                            <a:schemeClr val="tx1"/>
                          </a:solidFill>
                        </a:rPr>
                        <a:t>Kelly</a:t>
                      </a:r>
                      <a:r>
                        <a:rPr lang="en-GB" sz="1100" baseline="0" dirty="0">
                          <a:solidFill>
                            <a:schemeClr val="tx1"/>
                          </a:solidFill>
                        </a:rPr>
                        <a:t> Stanford </a:t>
                      </a:r>
                      <a:r>
                        <a:rPr lang="en-GB" sz="1100" baseline="0" dirty="0" err="1">
                          <a:solidFill>
                            <a:schemeClr val="tx1"/>
                          </a:solidFill>
                        </a:rPr>
                        <a:t>minibeats</a:t>
                      </a:r>
                      <a:r>
                        <a:rPr lang="en-GB" sz="1100" dirty="0">
                          <a:solidFill>
                            <a:schemeClr val="tx1"/>
                          </a:solidFill>
                        </a:rPr>
                        <a:t>.</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dirty="0">
                          <a:solidFill>
                            <a:schemeClr val="tx1"/>
                          </a:solidFill>
                        </a:rPr>
                        <a:t>symmetrical butterflies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tx1"/>
                          </a:solidFill>
                        </a:rPr>
                        <a:t>Children will be encouraged to select the tools and techniques they need to assemble materials that they are using </a:t>
                      </a:r>
                      <a:r>
                        <a:rPr lang="en-GB" sz="1100" dirty="0" err="1">
                          <a:solidFill>
                            <a:schemeClr val="tx1"/>
                          </a:solidFill>
                        </a:rPr>
                        <a:t>e.g</a:t>
                      </a:r>
                      <a:r>
                        <a:rPr lang="en-GB" sz="1100" dirty="0">
                          <a:solidFill>
                            <a:schemeClr val="tx1"/>
                          </a:solidFill>
                        </a:rPr>
                        <a:t> creating animal masks.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solidFill>
                            <a:schemeClr val="tx1"/>
                          </a:solidFill>
                        </a:rPr>
                        <a:t>Shadow Puppets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t>Teach children different techniques for joining materials, such as how to use adhesive tape and different sorts of glue. </a:t>
                      </a:r>
                      <a:endParaRPr lang="en-GB" sz="1100" dirty="0">
                        <a:solidFill>
                          <a:schemeClr val="tx1"/>
                        </a:solidFill>
                      </a:endParaRPr>
                    </a:p>
                    <a:p>
                      <a:pPr algn="ctr"/>
                      <a:r>
                        <a:rPr lang="en-GB" sz="1100" dirty="0">
                          <a:solidFill>
                            <a:schemeClr val="tx1"/>
                          </a:solidFill>
                        </a:rPr>
                        <a:t> </a:t>
                      </a:r>
                    </a:p>
                    <a:p>
                      <a:pPr algn="ctr"/>
                      <a:r>
                        <a:rPr lang="en-GB" sz="1100" dirty="0">
                          <a:solidFill>
                            <a:schemeClr val="tx1"/>
                          </a:solidFill>
                        </a:rPr>
                        <a:t>Salt dough </a:t>
                      </a:r>
                      <a:r>
                        <a:rPr lang="en-GB" sz="1100" dirty="0" err="1">
                          <a:solidFill>
                            <a:schemeClr val="tx1"/>
                          </a:solidFill>
                        </a:rPr>
                        <a:t>minibeats</a:t>
                      </a:r>
                      <a:endParaRPr lang="en-GB" sz="1100" dirty="0">
                        <a:solidFill>
                          <a:schemeClr val="tx1"/>
                        </a:solidFill>
                      </a:endParaRPr>
                    </a:p>
                    <a:p>
                      <a:pPr algn="ctr"/>
                      <a:endParaRPr lang="en-GB" sz="110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800"/>
                        </a:spcAft>
                      </a:pPr>
                      <a:r>
                        <a:rPr lang="en-GB" sz="1100" dirty="0">
                          <a:solidFill>
                            <a:schemeClr val="tx1"/>
                          </a:solidFill>
                        </a:rPr>
                        <a:t>Make different textures; make  patterns using different colours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tx1"/>
                          </a:solidFill>
                        </a:rPr>
                        <a:t>Children will explore ways to protect the growing of plants by designing scarecrows.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tx1"/>
                          </a:solidFill>
                        </a:rPr>
                        <a:t>Collage-farm animals / Making houses. </a:t>
                      </a:r>
                      <a:r>
                        <a:rPr lang="en-US" sz="1100" dirty="0"/>
                        <a:t>Pastel drawings, printing, patterns on Easter eggs, Life cycles, Flowers-Sun flowers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100" dirty="0"/>
                        <a:t>Mother’s Day crafts Easter crafts Home Corner role play </a:t>
                      </a:r>
                      <a:endParaRPr lang="en-US" sz="1100" dirty="0">
                        <a:solidFill>
                          <a:schemeClr val="tx1"/>
                        </a:solidFill>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t>Artwork themed around Eric Carle / </a:t>
                      </a:r>
                      <a:r>
                        <a:rPr lang="en-US" sz="1100" dirty="0">
                          <a:solidFill>
                            <a:schemeClr val="tx1"/>
                          </a:solidFill>
                        </a:rPr>
                        <a:t>The Seasons – Art</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t>Provide a wide range of props for play which encourage imagination.</a:t>
                      </a:r>
                      <a:endParaRPr lang="en-GB" sz="110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100" dirty="0">
                          <a:solidFill>
                            <a:schemeClr val="tx1"/>
                          </a:solidFill>
                        </a:rPr>
                        <a:t>Jackson Pollock – black and white </a:t>
                      </a:r>
                      <a:r>
                        <a:rPr lang="en-GB" sz="1100" dirty="0" err="1">
                          <a:solidFill>
                            <a:schemeClr val="tx1"/>
                          </a:solidFill>
                        </a:rPr>
                        <a:t>painitngs</a:t>
                      </a:r>
                      <a:r>
                        <a:rPr lang="en-GB" sz="1100" dirty="0">
                          <a:solidFill>
                            <a:schemeClr val="tx1"/>
                          </a:solidFill>
                        </a:rPr>
                        <a:t>  Design and make rockets. Design and make objects they may need in space, thinking about form and function. </a:t>
                      </a:r>
                    </a:p>
                    <a:p>
                      <a:pPr algn="ctr"/>
                      <a:r>
                        <a:rPr lang="en-GB" sz="1100" dirty="0">
                          <a:solidFill>
                            <a:schemeClr val="tx1"/>
                          </a:solidFill>
                        </a:rPr>
                        <a:t> </a:t>
                      </a:r>
                      <a:r>
                        <a:rPr lang="en-US" sz="1100" dirty="0"/>
                        <a:t>Encourage children to create their own music. </a:t>
                      </a:r>
                    </a:p>
                    <a:p>
                      <a:pPr algn="ctr"/>
                      <a:r>
                        <a:rPr lang="en-US" sz="1100" dirty="0"/>
                        <a:t>Junk modelling, houses, bridges boats and transport. </a:t>
                      </a:r>
                    </a:p>
                    <a:p>
                      <a:pPr algn="ctr"/>
                      <a:r>
                        <a:rPr lang="en-US" sz="1100" dirty="0"/>
                        <a:t>Exploration of other countries – dressing up in different costumes.</a:t>
                      </a:r>
                    </a:p>
                    <a:p>
                      <a:pPr algn="ctr"/>
                      <a:r>
                        <a:rPr lang="en-US" sz="1100" dirty="0"/>
                        <a:t>Creating outer of space pictures </a:t>
                      </a:r>
                    </a:p>
                    <a:p>
                      <a:pPr algn="ctr"/>
                      <a:r>
                        <a:rPr lang="en-US" sz="1100" dirty="0"/>
                        <a:t>Provide children with a range of materials for children to construct with</a:t>
                      </a:r>
                      <a:endParaRPr lang="en-GB" sz="1100" dirty="0">
                        <a:solidFill>
                          <a:schemeClr val="tx1"/>
                        </a:solidFill>
                      </a:endParaRPr>
                    </a:p>
                    <a:p>
                      <a:pPr algn="ctr"/>
                      <a:endParaRPr lang="en-GB" sz="1100" dirty="0">
                        <a:solidFill>
                          <a:schemeClr val="tx1"/>
                        </a:solidFill>
                      </a:endParaRPr>
                    </a:p>
                    <a:p>
                      <a:pPr algn="ctr"/>
                      <a:endParaRPr lang="en-GB" sz="1100" dirty="0">
                        <a:solidFill>
                          <a:schemeClr val="tx1"/>
                        </a:solidFill>
                      </a:endParaRPr>
                    </a:p>
                    <a:p>
                      <a:pPr algn="ctr"/>
                      <a:r>
                        <a:rPr lang="en-GB" sz="1100" dirty="0">
                          <a:solidFill>
                            <a:schemeClr val="tx1"/>
                          </a:solidFill>
                        </a:rPr>
                        <a:t> </a:t>
                      </a:r>
                      <a:r>
                        <a:rPr lang="en-US" sz="1100" dirty="0"/>
                        <a:t>.</a:t>
                      </a:r>
                      <a:endParaRPr lang="en-GB" sz="110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100" dirty="0">
                          <a:solidFill>
                            <a:schemeClr val="tx1"/>
                          </a:solidFill>
                        </a:rPr>
                        <a:t>Sand pictures / Rainbow fish collages</a:t>
                      </a:r>
                    </a:p>
                    <a:p>
                      <a:pPr algn="ctr"/>
                      <a:endParaRPr lang="en-US" sz="1100" dirty="0">
                        <a:solidFill>
                          <a:schemeClr val="tx1"/>
                        </a:solidFill>
                      </a:endParaRPr>
                    </a:p>
                    <a:p>
                      <a:pPr algn="ctr"/>
                      <a:endParaRPr lang="en-US" sz="1100" dirty="0">
                        <a:solidFill>
                          <a:schemeClr val="tx1"/>
                        </a:solidFill>
                      </a:endParaRPr>
                    </a:p>
                    <a:p>
                      <a:pPr algn="ctr"/>
                      <a:r>
                        <a:rPr lang="en-US" sz="1100" dirty="0">
                          <a:solidFill>
                            <a:schemeClr val="tx1"/>
                          </a:solidFill>
                        </a:rPr>
                        <a:t>Paper plate jellyfish </a:t>
                      </a:r>
                    </a:p>
                    <a:p>
                      <a:pPr algn="ctr"/>
                      <a:endParaRPr lang="en-US" sz="1100" dirty="0">
                        <a:solidFill>
                          <a:schemeClr val="tx1"/>
                        </a:solidFill>
                      </a:endParaRPr>
                    </a:p>
                    <a:p>
                      <a:pPr algn="ctr"/>
                      <a:r>
                        <a:rPr lang="en-US" sz="1100" dirty="0">
                          <a:solidFill>
                            <a:schemeClr val="tx1"/>
                          </a:solidFill>
                        </a:rPr>
                        <a:t>Puppet shows: </a:t>
                      </a:r>
                      <a:r>
                        <a:rPr lang="en-US" sz="1100" dirty="0"/>
                        <a:t>Provide a wide range of props for play which encourage imagination.</a:t>
                      </a:r>
                    </a:p>
                    <a:p>
                      <a:pPr algn="ctr"/>
                      <a:endParaRPr lang="en-US" sz="1100" dirty="0"/>
                    </a:p>
                    <a:p>
                      <a:pPr algn="ctr"/>
                      <a:endParaRPr lang="en-US" sz="1100" dirty="0">
                        <a:solidFill>
                          <a:schemeClr val="tx1"/>
                        </a:solidFill>
                      </a:endParaRPr>
                    </a:p>
                    <a:p>
                      <a:pPr algn="ctr"/>
                      <a:r>
                        <a:rPr lang="en-US" sz="1100" dirty="0"/>
                        <a:t>Water pictures, collage, shading by adding black or white, </a:t>
                      </a:r>
                      <a:r>
                        <a:rPr lang="en-US" sz="1100" dirty="0" err="1"/>
                        <a:t>colour</a:t>
                      </a:r>
                      <a:r>
                        <a:rPr lang="en-US" sz="1100" dirty="0"/>
                        <a:t> mixing</a:t>
                      </a:r>
                    </a:p>
                    <a:p>
                      <a:pPr algn="ctr"/>
                      <a:endParaRPr lang="en-US" sz="1100" dirty="0">
                        <a:solidFill>
                          <a:schemeClr val="tx1"/>
                        </a:solidFill>
                      </a:endParaRPr>
                    </a:p>
                    <a:p>
                      <a:pPr algn="ctr"/>
                      <a:r>
                        <a:rPr lang="en-US" sz="1100" dirty="0"/>
                        <a:t>Colour mixing – underwater pictures. </a:t>
                      </a:r>
                    </a:p>
                    <a:p>
                      <a:pPr algn="ctr"/>
                      <a:endParaRPr lang="en-US" sz="1100" dirty="0">
                        <a:solidFill>
                          <a:schemeClr val="tx1"/>
                        </a:solidFill>
                      </a:endParaRPr>
                    </a:p>
                    <a:p>
                      <a:pPr algn="ctr"/>
                      <a:r>
                        <a:rPr lang="en-US" sz="1100" dirty="0">
                          <a:solidFill>
                            <a:schemeClr val="tx1"/>
                          </a:solidFill>
                        </a:rPr>
                        <a:t>Father’s </a:t>
                      </a:r>
                    </a:p>
                    <a:p>
                      <a:pPr algn="ctr"/>
                      <a:r>
                        <a:rPr lang="en-US" sz="1100" dirty="0">
                          <a:solidFill>
                            <a:schemeClr val="tx1"/>
                          </a:solidFill>
                        </a:rPr>
                        <a:t>Day Crafts </a:t>
                      </a:r>
                      <a:endParaRPr lang="en-GB" sz="110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6" name="TextBox 5">
            <a:extLst>
              <a:ext uri="{FF2B5EF4-FFF2-40B4-BE49-F238E27FC236}">
                <a16:creationId xmlns:a16="http://schemas.microsoft.com/office/drawing/2014/main" id="{EE985009-E7D1-49E8-893A-056B0FA61C76}"/>
              </a:ext>
            </a:extLst>
          </p:cNvPr>
          <p:cNvSpPr txBox="1"/>
          <p:nvPr/>
        </p:nvSpPr>
        <p:spPr>
          <a:xfrm>
            <a:off x="-52782" y="6482083"/>
            <a:ext cx="12297564" cy="307777"/>
          </a:xfrm>
          <a:prstGeom prst="rect">
            <a:avLst/>
          </a:prstGeom>
          <a:noFill/>
        </p:spPr>
        <p:txBody>
          <a:bodyPr wrap="square">
            <a:spAutoFit/>
          </a:bodyPr>
          <a:lstStyle/>
          <a:p>
            <a:pPr algn="ctr"/>
            <a:r>
              <a:rPr lang="en-US" sz="1400" i="1" dirty="0">
                <a:solidFill>
                  <a:schemeClr val="bg1">
                    <a:lumMod val="50000"/>
                  </a:schemeClr>
                </a:solidFill>
              </a:rPr>
              <a:t>At the heart of education is a positive, synergistic relationship between the teacher and the student. This dynamic creates the environment for learning to take place. </a:t>
            </a:r>
            <a:endParaRPr lang="en-GB" sz="1400" i="1" dirty="0">
              <a:solidFill>
                <a:schemeClr val="bg1">
                  <a:lumMod val="50000"/>
                </a:schemeClr>
              </a:solidFill>
            </a:endParaRPr>
          </a:p>
        </p:txBody>
      </p:sp>
      <p:pic>
        <p:nvPicPr>
          <p:cNvPr id="3076" name="Picture 4" descr="See the source image">
            <a:extLst>
              <a:ext uri="{FF2B5EF4-FFF2-40B4-BE49-F238E27FC236}">
                <a16:creationId xmlns:a16="http://schemas.microsoft.com/office/drawing/2014/main" id="{706D85D1-16BB-4B06-B2CA-7F9990E63E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720518"/>
            <a:ext cx="1915453" cy="191545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See the source image">
            <a:extLst>
              <a:ext uri="{FF2B5EF4-FFF2-40B4-BE49-F238E27FC236}">
                <a16:creationId xmlns:a16="http://schemas.microsoft.com/office/drawing/2014/main" id="{FDFD0639-DD35-4F11-8CAD-68D61E05E5AF}"/>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11353800" y="5324284"/>
            <a:ext cx="1243480" cy="131168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8E86068C-E4F3-4063-B847-D2FC77DC8B1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53586" y="43043"/>
            <a:ext cx="614034" cy="614034"/>
          </a:xfrm>
          <a:prstGeom prst="rect">
            <a:avLst/>
          </a:prstGeom>
        </p:spPr>
      </p:pic>
      <p:pic>
        <p:nvPicPr>
          <p:cNvPr id="5" name="Picture 4">
            <a:extLst>
              <a:ext uri="{FF2B5EF4-FFF2-40B4-BE49-F238E27FC236}">
                <a16:creationId xmlns:a16="http://schemas.microsoft.com/office/drawing/2014/main" id="{3F4432A0-F523-4F37-9145-061956227A8B}"/>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20786153">
            <a:off x="2266628" y="214882"/>
            <a:ext cx="423530" cy="423530"/>
          </a:xfrm>
          <a:prstGeom prst="rect">
            <a:avLst/>
          </a:prstGeom>
        </p:spPr>
      </p:pic>
      <p:pic>
        <p:nvPicPr>
          <p:cNvPr id="12" name="Picture 11">
            <a:extLst>
              <a:ext uri="{FF2B5EF4-FFF2-40B4-BE49-F238E27FC236}">
                <a16:creationId xmlns:a16="http://schemas.microsoft.com/office/drawing/2014/main" id="{ABCC15F5-3ECD-4A4E-9645-0681E1EFA0DC}"/>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658156">
            <a:off x="8327109" y="179118"/>
            <a:ext cx="423530" cy="423530"/>
          </a:xfrm>
          <a:prstGeom prst="rect">
            <a:avLst/>
          </a:prstGeom>
        </p:spPr>
      </p:pic>
      <p:pic>
        <p:nvPicPr>
          <p:cNvPr id="13" name="Picture 2" descr="https://img.cdn.schooljotter2.com/sampled/11787741/130/130/nocrop/"/>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0849" y="75005"/>
            <a:ext cx="902496" cy="902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30675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62372"/>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Long Term </a:t>
            </a:r>
            <a:r>
              <a:rPr lang="en-US" sz="3600">
                <a:latin typeface="Amatic SC" panose="00000500000000000000" pitchFamily="2" charset="-79"/>
                <a:cs typeface="Amatic SC" panose="00000500000000000000" pitchFamily="2" charset="-79"/>
              </a:rPr>
              <a:t>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586586501"/>
              </p:ext>
            </p:extLst>
          </p:nvPr>
        </p:nvGraphicFramePr>
        <p:xfrm>
          <a:off x="366318" y="506944"/>
          <a:ext cx="11459364" cy="5730240"/>
        </p:xfrm>
        <a:graphic>
          <a:graphicData uri="http://schemas.openxmlformats.org/drawingml/2006/table">
            <a:tbl>
              <a:tblPr firstRow="1" bandRow="1">
                <a:tableStyleId>{5C22544A-7EE6-4342-B048-85BDC9FD1C3A}</a:tableStyleId>
              </a:tblPr>
              <a:tblGrid>
                <a:gridCol w="1682603">
                  <a:extLst>
                    <a:ext uri="{9D8B030D-6E8A-4147-A177-3AD203B41FA5}">
                      <a16:colId xmlns:a16="http://schemas.microsoft.com/office/drawing/2014/main" val="385991600"/>
                    </a:ext>
                  </a:extLst>
                </a:gridCol>
                <a:gridCol w="1591501">
                  <a:extLst>
                    <a:ext uri="{9D8B030D-6E8A-4147-A177-3AD203B41FA5}">
                      <a16:colId xmlns:a16="http://schemas.microsoft.com/office/drawing/2014/main" val="2865123548"/>
                    </a:ext>
                  </a:extLst>
                </a:gridCol>
                <a:gridCol w="1206786">
                  <a:extLst>
                    <a:ext uri="{9D8B030D-6E8A-4147-A177-3AD203B41FA5}">
                      <a16:colId xmlns:a16="http://schemas.microsoft.com/office/drawing/2014/main" val="872926247"/>
                    </a:ext>
                  </a:extLst>
                </a:gridCol>
                <a:gridCol w="2068497">
                  <a:extLst>
                    <a:ext uri="{9D8B030D-6E8A-4147-A177-3AD203B41FA5}">
                      <a16:colId xmlns:a16="http://schemas.microsoft.com/office/drawing/2014/main" val="1315738151"/>
                    </a:ext>
                  </a:extLst>
                </a:gridCol>
                <a:gridCol w="1384916">
                  <a:extLst>
                    <a:ext uri="{9D8B030D-6E8A-4147-A177-3AD203B41FA5}">
                      <a16:colId xmlns:a16="http://schemas.microsoft.com/office/drawing/2014/main" val="2709165749"/>
                    </a:ext>
                  </a:extLst>
                </a:gridCol>
                <a:gridCol w="2148396">
                  <a:extLst>
                    <a:ext uri="{9D8B030D-6E8A-4147-A177-3AD203B41FA5}">
                      <a16:colId xmlns:a16="http://schemas.microsoft.com/office/drawing/2014/main" val="2335150482"/>
                    </a:ext>
                  </a:extLst>
                </a:gridCol>
                <a:gridCol w="1376665">
                  <a:extLst>
                    <a:ext uri="{9D8B030D-6E8A-4147-A177-3AD203B41FA5}">
                      <a16:colId xmlns:a16="http://schemas.microsoft.com/office/drawing/2014/main" val="4046203905"/>
                    </a:ext>
                  </a:extLst>
                </a:gridCol>
              </a:tblGrid>
              <a:tr h="327592">
                <a:tc gridSpan="7">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Early Learning Goals – for the </a:t>
                      </a:r>
                      <a:r>
                        <a:rPr lang="en-US" sz="2800" dirty="0">
                          <a:solidFill>
                            <a:srgbClr val="FF0000"/>
                          </a:solidFill>
                          <a:latin typeface="Amatic SC" panose="00000500000000000000" pitchFamily="2" charset="-79"/>
                          <a:cs typeface="Amatic SC" panose="00000500000000000000" pitchFamily="2" charset="-79"/>
                        </a:rPr>
                        <a:t>end of the year  </a:t>
                      </a:r>
                      <a:r>
                        <a:rPr lang="en-US" sz="2400" dirty="0">
                          <a:solidFill>
                            <a:srgbClr val="FF0000"/>
                          </a:solidFill>
                          <a:latin typeface="Amatic SC" panose="00000500000000000000" pitchFamily="2" charset="-79"/>
                          <a:cs typeface="Amatic SC" panose="00000500000000000000" pitchFamily="2" charset="-79"/>
                        </a:rPr>
                        <a:t>- </a:t>
                      </a:r>
                      <a:r>
                        <a:rPr lang="en-US" sz="2400" dirty="0">
                          <a:solidFill>
                            <a:schemeClr val="bg1">
                              <a:lumMod val="50000"/>
                            </a:schemeClr>
                          </a:solidFill>
                          <a:latin typeface="Amatic SC" panose="00000500000000000000" pitchFamily="2" charset="-79"/>
                          <a:cs typeface="Amatic SC" panose="00000500000000000000" pitchFamily="2" charset="-79"/>
                        </a:rPr>
                        <a:t>Holistic / best fit Judgement! </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Early Learning Goals </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88791">
                <a:tc>
                  <a:txBody>
                    <a:bodyPr/>
                    <a:lstStyle/>
                    <a:p>
                      <a:pPr algn="r"/>
                      <a:r>
                        <a:rPr lang="en-US" sz="1400" b="1" dirty="0">
                          <a:latin typeface="Amatic SC" panose="00000500000000000000" pitchFamily="2" charset="-79"/>
                          <a:cs typeface="Amatic SC" panose="00000500000000000000" pitchFamily="2" charset="-79"/>
                        </a:rPr>
                        <a:t>Communication and Language </a:t>
                      </a:r>
                      <a:endParaRPr lang="en-GB" sz="1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r"/>
                      <a:r>
                        <a:rPr lang="en-US" sz="1400" b="1" dirty="0">
                          <a:latin typeface="Amatic SC" panose="00000500000000000000" pitchFamily="2" charset="-79"/>
                          <a:cs typeface="Amatic SC" panose="00000500000000000000" pitchFamily="2" charset="-79"/>
                        </a:rPr>
                        <a:t>Personal, social, emotional 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Physical </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r"/>
                      <a:r>
                        <a:rPr lang="en-US" sz="1400" b="1" dirty="0">
                          <a:latin typeface="Amatic SC" panose="00000500000000000000" pitchFamily="2" charset="-79"/>
                          <a:cs typeface="Amatic SC" panose="00000500000000000000" pitchFamily="2" charset="-79"/>
                        </a:rPr>
                        <a:t>Literacy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err="1">
                          <a:latin typeface="Amatic SC" panose="00000500000000000000" pitchFamily="2" charset="-79"/>
                          <a:cs typeface="Amatic SC" panose="00000500000000000000" pitchFamily="2" charset="-79"/>
                        </a:rPr>
                        <a:t>Maths</a:t>
                      </a:r>
                      <a:r>
                        <a:rPr lang="en-US" sz="1400" b="1"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r"/>
                      <a:r>
                        <a:rPr lang="en-US" sz="1400" b="1" dirty="0">
                          <a:latin typeface="Amatic SC" panose="00000500000000000000" pitchFamily="2" charset="-79"/>
                          <a:cs typeface="Amatic SC" panose="00000500000000000000" pitchFamily="2" charset="-79"/>
                        </a:rPr>
                        <a:t>Understanding the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Expressive arts and design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0">
                <a:tc>
                  <a:txBody>
                    <a:bodyPr/>
                    <a:lstStyle/>
                    <a:p>
                      <a:pPr algn="ctr"/>
                      <a:r>
                        <a:rPr lang="en-US" sz="700" b="1" dirty="0">
                          <a:latin typeface="+mn-lt"/>
                        </a:rPr>
                        <a:t>ELG: Listening, Attention and Understanding</a:t>
                      </a:r>
                    </a:p>
                    <a:p>
                      <a:pPr algn="ctr"/>
                      <a:endParaRPr lang="en-US" sz="700" dirty="0">
                        <a:latin typeface="+mn-lt"/>
                      </a:endParaRPr>
                    </a:p>
                    <a:p>
                      <a:pPr algn="ctr"/>
                      <a:r>
                        <a:rPr lang="en-US" sz="700" dirty="0">
                          <a:latin typeface="+mn-lt"/>
                        </a:rPr>
                        <a:t> Listen attentively and respond to what they hear with relevant questions, comments and actions when being read to and during whole class discussions and small group interactions</a:t>
                      </a:r>
                    </a:p>
                    <a:p>
                      <a:pPr algn="ctr"/>
                      <a:endParaRPr lang="en-US" sz="700" dirty="0">
                        <a:latin typeface="+mn-lt"/>
                      </a:endParaRPr>
                    </a:p>
                    <a:p>
                      <a:pPr algn="ctr"/>
                      <a:r>
                        <a:rPr lang="en-US" sz="700" dirty="0">
                          <a:latin typeface="+mn-lt"/>
                        </a:rPr>
                        <a:t> Make comments about what they have heard and ask questions to clarify their understanding</a:t>
                      </a:r>
                    </a:p>
                    <a:p>
                      <a:pPr algn="ctr"/>
                      <a:endParaRPr lang="en-US" sz="700" dirty="0">
                        <a:latin typeface="+mn-lt"/>
                      </a:endParaRPr>
                    </a:p>
                    <a:p>
                      <a:pPr algn="ctr"/>
                      <a:r>
                        <a:rPr lang="en-US" sz="700" dirty="0">
                          <a:latin typeface="+mn-lt"/>
                        </a:rPr>
                        <a:t> Hold conversation when engaged in back-and-forth exchanges with their teacher and peers</a:t>
                      </a:r>
                    </a:p>
                    <a:p>
                      <a:pPr algn="ctr"/>
                      <a:endParaRPr lang="en-US" sz="700" b="0" dirty="0">
                        <a:latin typeface="+mn-lt"/>
                        <a:cs typeface="Amatic SC" panose="00000500000000000000" pitchFamily="2" charset="-79"/>
                      </a:endParaRPr>
                    </a:p>
                    <a:p>
                      <a:pPr algn="ctr"/>
                      <a:r>
                        <a:rPr lang="en-US" sz="700" b="1" dirty="0">
                          <a:latin typeface="+mn-lt"/>
                        </a:rPr>
                        <a:t>ELG: Speaking</a:t>
                      </a:r>
                    </a:p>
                    <a:p>
                      <a:pPr algn="ctr"/>
                      <a:endParaRPr lang="en-US" sz="700" dirty="0">
                        <a:latin typeface="+mn-lt"/>
                      </a:endParaRPr>
                    </a:p>
                    <a:p>
                      <a:pPr algn="ctr"/>
                      <a:r>
                        <a:rPr lang="en-US" sz="700" dirty="0">
                          <a:latin typeface="+mn-lt"/>
                        </a:rPr>
                        <a:t>Participate in small group, class and one-to-one discussions, offering their own ideas, using recently introduced vocabulary. </a:t>
                      </a:r>
                    </a:p>
                    <a:p>
                      <a:pPr algn="ctr"/>
                      <a:endParaRPr lang="en-US" sz="700" dirty="0">
                        <a:latin typeface="+mn-lt"/>
                      </a:endParaRPr>
                    </a:p>
                    <a:p>
                      <a:pPr algn="ctr"/>
                      <a:r>
                        <a:rPr lang="en-US" sz="700" dirty="0">
                          <a:latin typeface="+mn-lt"/>
                        </a:rPr>
                        <a:t>Offer explanations for why things might happen, making use of recently introduced vocabulary from stories, non-fiction, rhymes and poems when appropriate. </a:t>
                      </a:r>
                    </a:p>
                    <a:p>
                      <a:pPr algn="ctr"/>
                      <a:endParaRPr lang="en-US" sz="700" dirty="0">
                        <a:latin typeface="+mn-lt"/>
                      </a:endParaRPr>
                    </a:p>
                    <a:p>
                      <a:pPr algn="ctr"/>
                      <a:r>
                        <a:rPr lang="en-US" sz="700" dirty="0">
                          <a:latin typeface="+mn-lt"/>
                        </a:rPr>
                        <a:t> Express their ideas and feelings about their experiences using full sentences, including use of past, present and future tenses and making use of conjunctions, with modelling and support from their teacher. </a:t>
                      </a:r>
                      <a:endParaRPr lang="en-US" sz="700" b="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ctr"/>
                      <a:r>
                        <a:rPr lang="en-US" sz="700" b="1" dirty="0">
                          <a:latin typeface="+mn-lt"/>
                        </a:rPr>
                        <a:t>ELG: Self-Regulation </a:t>
                      </a:r>
                    </a:p>
                    <a:p>
                      <a:pPr algn="ctr"/>
                      <a:endParaRPr lang="en-US" sz="700" dirty="0">
                        <a:latin typeface="+mn-lt"/>
                      </a:endParaRPr>
                    </a:p>
                    <a:p>
                      <a:pPr algn="ctr"/>
                      <a:r>
                        <a:rPr lang="en-US" sz="700" dirty="0">
                          <a:latin typeface="+mn-lt"/>
                        </a:rPr>
                        <a:t>Show an understanding of their own feelings and those of others, and begin to regulate their behaviour accordingly. </a:t>
                      </a:r>
                    </a:p>
                    <a:p>
                      <a:pPr algn="ctr"/>
                      <a:endParaRPr lang="en-US" sz="700" dirty="0">
                        <a:latin typeface="+mn-lt"/>
                      </a:endParaRPr>
                    </a:p>
                    <a:p>
                      <a:pPr algn="ctr"/>
                      <a:r>
                        <a:rPr lang="en-US" sz="700" dirty="0">
                          <a:latin typeface="+mn-lt"/>
                        </a:rPr>
                        <a:t> Set and work towards simple goals, being able to wait for what they want and control their immediate impulses when appropriate. </a:t>
                      </a:r>
                    </a:p>
                    <a:p>
                      <a:pPr algn="ctr"/>
                      <a:endParaRPr lang="en-US" sz="700" dirty="0">
                        <a:latin typeface="+mn-lt"/>
                      </a:endParaRPr>
                    </a:p>
                    <a:p>
                      <a:pPr algn="ctr"/>
                      <a:r>
                        <a:rPr lang="en-US" sz="700" dirty="0">
                          <a:latin typeface="+mn-lt"/>
                        </a:rPr>
                        <a:t>Give focused attention to what the teacher says, responding appropriately even when engaged in activity, and show an ability to follow instructions involving several ideas or actions.</a:t>
                      </a:r>
                    </a:p>
                    <a:p>
                      <a:pPr algn="ctr"/>
                      <a:endParaRPr lang="en-US" sz="700" b="1" dirty="0">
                        <a:latin typeface="+mn-lt"/>
                      </a:endParaRPr>
                    </a:p>
                    <a:p>
                      <a:pPr algn="ctr"/>
                      <a:r>
                        <a:rPr lang="en-US" sz="700" b="1" dirty="0">
                          <a:latin typeface="+mn-lt"/>
                        </a:rPr>
                        <a:t> ELG: Managing Self </a:t>
                      </a:r>
                    </a:p>
                    <a:p>
                      <a:pPr algn="ctr"/>
                      <a:endParaRPr lang="en-US" sz="700" dirty="0">
                        <a:latin typeface="+mn-lt"/>
                      </a:endParaRPr>
                    </a:p>
                    <a:p>
                      <a:pPr algn="ctr"/>
                      <a:r>
                        <a:rPr lang="en-US" sz="700" dirty="0">
                          <a:latin typeface="+mn-lt"/>
                        </a:rPr>
                        <a:t>Be confident to try new activities and show independence, resilience and perseverance in the face of challenge. </a:t>
                      </a:r>
                    </a:p>
                    <a:p>
                      <a:pPr algn="ctr"/>
                      <a:endParaRPr lang="en-US" sz="700" dirty="0">
                        <a:latin typeface="+mn-lt"/>
                      </a:endParaRPr>
                    </a:p>
                    <a:p>
                      <a:pPr algn="ctr"/>
                      <a:r>
                        <a:rPr lang="en-US" sz="700" dirty="0">
                          <a:latin typeface="+mn-lt"/>
                        </a:rPr>
                        <a:t>Explain the reasons for rules, know right from wrong and try to behave accordingly. </a:t>
                      </a:r>
                    </a:p>
                    <a:p>
                      <a:pPr algn="ctr"/>
                      <a:endParaRPr lang="en-US" sz="700" dirty="0">
                        <a:latin typeface="+mn-lt"/>
                      </a:endParaRPr>
                    </a:p>
                    <a:p>
                      <a:pPr algn="ctr"/>
                      <a:r>
                        <a:rPr lang="en-US" sz="700" dirty="0">
                          <a:latin typeface="+mn-lt"/>
                        </a:rPr>
                        <a:t>Manage their own basic hygiene and personal needs, including dressing, going to the toilet and understanding the importance of healthy food choices. </a:t>
                      </a:r>
                    </a:p>
                    <a:p>
                      <a:pPr algn="ctr"/>
                      <a:endParaRPr lang="en-US" sz="700" dirty="0">
                        <a:latin typeface="+mn-lt"/>
                      </a:endParaRPr>
                    </a:p>
                    <a:p>
                      <a:pPr algn="ctr"/>
                      <a:endParaRPr lang="en-US" sz="700" dirty="0">
                        <a:latin typeface="+mn-lt"/>
                      </a:endParaRPr>
                    </a:p>
                    <a:p>
                      <a:pPr algn="ctr"/>
                      <a:r>
                        <a:rPr lang="en-US" sz="700" dirty="0">
                          <a:latin typeface="+mn-lt"/>
                        </a:rPr>
                        <a:t>ELG: Building Relationships </a:t>
                      </a:r>
                    </a:p>
                    <a:p>
                      <a:pPr algn="ctr"/>
                      <a:endParaRPr lang="en-US" sz="700" dirty="0">
                        <a:latin typeface="+mn-lt"/>
                      </a:endParaRPr>
                    </a:p>
                    <a:p>
                      <a:pPr algn="ctr"/>
                      <a:endParaRPr lang="en-US" sz="700" dirty="0">
                        <a:latin typeface="+mn-lt"/>
                      </a:endParaRPr>
                    </a:p>
                    <a:p>
                      <a:pPr algn="ctr"/>
                      <a:r>
                        <a:rPr lang="en-US" sz="700" dirty="0">
                          <a:latin typeface="+mn-lt"/>
                        </a:rPr>
                        <a:t>Work and play cooperatively and take turns with others.</a:t>
                      </a:r>
                    </a:p>
                    <a:p>
                      <a:pPr algn="ctr"/>
                      <a:endParaRPr lang="en-US" sz="700" dirty="0">
                        <a:latin typeface="+mn-lt"/>
                      </a:endParaRPr>
                    </a:p>
                    <a:p>
                      <a:pPr algn="ctr"/>
                      <a:r>
                        <a:rPr lang="en-US" sz="700" dirty="0">
                          <a:latin typeface="+mn-lt"/>
                        </a:rPr>
                        <a:t>Form positive attachments to adults and friendships with peers;. </a:t>
                      </a:r>
                    </a:p>
                    <a:p>
                      <a:pPr algn="ctr"/>
                      <a:endParaRPr lang="en-US" sz="700" dirty="0">
                        <a:latin typeface="+mn-lt"/>
                      </a:endParaRPr>
                    </a:p>
                    <a:p>
                      <a:pPr algn="ctr"/>
                      <a:r>
                        <a:rPr lang="en-US" sz="700" dirty="0">
                          <a:latin typeface="+mn-lt"/>
                        </a:rPr>
                        <a:t>Show sensitivity to their own and to others’ needs.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Gross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Negotiate space and obstacles safely, with consideration for themselves and others.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Demonstrate strength, balance and coordination when playing.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700" dirty="0">
                        <a:latin typeface="+mn-lt"/>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Move energetically, such as running, jumping, dancing, hopping, skipping and climbing.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Fine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Hold a pencil effectively in preparation for fluent writing – using the tripod grip in almost all cases.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Use a range of small tools, including scissors, paint brushes and cutlery.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Begin to show accuracy and care when drawing.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Comprehension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Demonstrate understanding of what has been read to them by retelling stories and narratives using their own words and recently introduced vocabulary.</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Anticipate – where appropriate – key events in stories.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Use and understand recently introduced vocabulary during discussions about stories, non-fiction, rhymes and poems and during role-play.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Word Reading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Say a sound for each letter in the alphabet and at least 10 digraphs.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Read words consistent with their phonic knowledge by sound-blending.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Read aloud simple sentences and books that are consistent with their phonic knowledge, including some common exception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 ELG: Writing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Write recognisable letters, most of which are correctly formed.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Spell words by identifying sounds in them and representing the sounds with a letter or letters.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Write simple phrases and sentences that can be read by others.</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en-US" sz="700" b="1" dirty="0">
                          <a:latin typeface="+mn-lt"/>
                        </a:rPr>
                        <a:t>ELG: Number </a:t>
                      </a:r>
                    </a:p>
                    <a:p>
                      <a:pPr algn="ctr">
                        <a:lnSpc>
                          <a:spcPct val="107000"/>
                        </a:lnSpc>
                        <a:spcAft>
                          <a:spcPts val="800"/>
                        </a:spcAft>
                      </a:pPr>
                      <a:r>
                        <a:rPr lang="en-US" sz="700" dirty="0">
                          <a:latin typeface="+mn-lt"/>
                        </a:rPr>
                        <a:t>Have a deep understanding of number to 10, including the composition of each number; </a:t>
                      </a:r>
                    </a:p>
                    <a:p>
                      <a:pPr algn="ctr">
                        <a:lnSpc>
                          <a:spcPct val="107000"/>
                        </a:lnSpc>
                        <a:spcAft>
                          <a:spcPts val="800"/>
                        </a:spcAft>
                      </a:pPr>
                      <a:r>
                        <a:rPr lang="en-US" sz="700" dirty="0" err="1">
                          <a:latin typeface="+mn-lt"/>
                        </a:rPr>
                        <a:t>Subitise</a:t>
                      </a:r>
                      <a:r>
                        <a:rPr lang="en-US" sz="700" dirty="0">
                          <a:latin typeface="+mn-lt"/>
                        </a:rPr>
                        <a:t> (recognise quantities without counting) up to 5; - Automatically recall (without reference to rhymes, counting or other aids) number bonds up to 5 (including subtraction facts) and some number bonds to 10, including double facts. </a:t>
                      </a:r>
                    </a:p>
                    <a:p>
                      <a:pPr algn="ctr">
                        <a:lnSpc>
                          <a:spcPct val="107000"/>
                        </a:lnSpc>
                        <a:spcAft>
                          <a:spcPts val="800"/>
                        </a:spcAft>
                      </a:pPr>
                      <a:r>
                        <a:rPr lang="en-US" sz="700" b="1" dirty="0">
                          <a:latin typeface="+mn-lt"/>
                        </a:rPr>
                        <a:t>ELG: Numerical Patterns </a:t>
                      </a:r>
                    </a:p>
                    <a:p>
                      <a:pPr algn="ctr">
                        <a:lnSpc>
                          <a:spcPct val="107000"/>
                        </a:lnSpc>
                        <a:spcAft>
                          <a:spcPts val="800"/>
                        </a:spcAft>
                      </a:pPr>
                      <a:r>
                        <a:rPr lang="en-US" sz="700" dirty="0">
                          <a:latin typeface="+mn-lt"/>
                        </a:rPr>
                        <a:t>Verbally count beyond 20, recognising the pattern of the counting system; - Compare quantities up to 10 in different contexts, recognising when one quantity is greater than, less than or the same as the other quantity. </a:t>
                      </a:r>
                    </a:p>
                    <a:p>
                      <a:pPr algn="ctr">
                        <a:lnSpc>
                          <a:spcPct val="107000"/>
                        </a:lnSpc>
                        <a:spcAft>
                          <a:spcPts val="800"/>
                        </a:spcAft>
                      </a:pPr>
                      <a:r>
                        <a:rPr lang="en-US" sz="700" dirty="0">
                          <a:latin typeface="+mn-lt"/>
                        </a:rPr>
                        <a:t> Explore and represent patterns within numbers up to 10, including evens and odds, double facts and how quantities can be distributed equally.</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700" b="1" dirty="0">
                          <a:latin typeface="+mn-lt"/>
                        </a:rPr>
                        <a:t>ELG: Past and Present </a:t>
                      </a:r>
                    </a:p>
                    <a:p>
                      <a:pPr algn="ctr"/>
                      <a:endParaRPr lang="en-US" sz="700" dirty="0">
                        <a:latin typeface="+mn-lt"/>
                      </a:endParaRPr>
                    </a:p>
                    <a:p>
                      <a:pPr algn="ctr"/>
                      <a:r>
                        <a:rPr lang="en-US" sz="700" dirty="0">
                          <a:latin typeface="+mn-lt"/>
                        </a:rPr>
                        <a:t>Talk about the lives of the people around them and their roles in society.</a:t>
                      </a:r>
                    </a:p>
                    <a:p>
                      <a:pPr algn="ctr"/>
                      <a:endParaRPr lang="en-US" sz="700" dirty="0">
                        <a:latin typeface="+mn-lt"/>
                      </a:endParaRPr>
                    </a:p>
                    <a:p>
                      <a:pPr algn="ctr"/>
                      <a:r>
                        <a:rPr lang="en-US" sz="700" dirty="0">
                          <a:latin typeface="+mn-lt"/>
                        </a:rPr>
                        <a:t>Know some similarities and differences between things in the past and now, drawing on their experiences and what has been read in class. </a:t>
                      </a:r>
                    </a:p>
                    <a:p>
                      <a:pPr algn="ctr"/>
                      <a:endParaRPr lang="en-US" sz="700" dirty="0">
                        <a:latin typeface="+mn-lt"/>
                      </a:endParaRPr>
                    </a:p>
                    <a:p>
                      <a:pPr algn="ctr"/>
                      <a:r>
                        <a:rPr lang="en-US" sz="700" dirty="0">
                          <a:latin typeface="+mn-lt"/>
                        </a:rPr>
                        <a:t>Understand the past through settings, characters and events encountered in books read in class and storytelling.</a:t>
                      </a:r>
                    </a:p>
                    <a:p>
                      <a:pPr algn="ctr"/>
                      <a:endParaRPr lang="en-US" sz="700" dirty="0">
                        <a:latin typeface="+mn-lt"/>
                      </a:endParaRPr>
                    </a:p>
                    <a:p>
                      <a:pPr algn="ctr"/>
                      <a:r>
                        <a:rPr lang="en-US" sz="700" b="1" dirty="0">
                          <a:latin typeface="+mn-lt"/>
                        </a:rPr>
                        <a:t> ELG: People, Culture and Communities </a:t>
                      </a:r>
                    </a:p>
                    <a:p>
                      <a:pPr algn="ctr"/>
                      <a:endParaRPr lang="en-US" sz="700" dirty="0">
                        <a:latin typeface="+mn-lt"/>
                      </a:endParaRPr>
                    </a:p>
                    <a:p>
                      <a:pPr algn="ctr"/>
                      <a:r>
                        <a:rPr lang="en-US" sz="700" dirty="0">
                          <a:latin typeface="+mn-lt"/>
                        </a:rPr>
                        <a:t>Describe their immediate environment using knowledge from observation, discussion, stories, non-fiction texts and maps. </a:t>
                      </a:r>
                    </a:p>
                    <a:p>
                      <a:pPr algn="ctr"/>
                      <a:endParaRPr lang="en-US" sz="700" dirty="0">
                        <a:latin typeface="+mn-lt"/>
                      </a:endParaRPr>
                    </a:p>
                    <a:p>
                      <a:pPr algn="ctr"/>
                      <a:r>
                        <a:rPr lang="en-US" sz="700" dirty="0">
                          <a:latin typeface="+mn-lt"/>
                        </a:rPr>
                        <a:t>Know some similarities and differences between different religious and cultural communities in this country, drawing on their experiences and what has been read in class. </a:t>
                      </a:r>
                    </a:p>
                    <a:p>
                      <a:pPr algn="ctr"/>
                      <a:endParaRPr lang="en-US" sz="700" dirty="0">
                        <a:latin typeface="+mn-lt"/>
                      </a:endParaRPr>
                    </a:p>
                    <a:p>
                      <a:pPr algn="ctr"/>
                      <a:r>
                        <a:rPr lang="en-US" sz="700" dirty="0">
                          <a:latin typeface="+mn-lt"/>
                        </a:rPr>
                        <a:t>Explain some similarities and differences between life in this country and life in other countries, drawing on knowledge from stories, non-fiction texts and – when appropriate – maps.</a:t>
                      </a:r>
                    </a:p>
                    <a:p>
                      <a:pPr algn="ctr"/>
                      <a:endParaRPr lang="en-US" sz="700" dirty="0">
                        <a:solidFill>
                          <a:schemeClr val="tx1"/>
                        </a:solidFill>
                        <a:latin typeface="+mn-lt"/>
                      </a:endParaRPr>
                    </a:p>
                    <a:p>
                      <a:pPr algn="ctr"/>
                      <a:r>
                        <a:rPr lang="en-US" sz="700" b="1" dirty="0">
                          <a:latin typeface="+mn-lt"/>
                        </a:rPr>
                        <a:t>ELG: The Natural World </a:t>
                      </a:r>
                    </a:p>
                    <a:p>
                      <a:pPr algn="ctr"/>
                      <a:endParaRPr lang="en-US" sz="700" dirty="0">
                        <a:latin typeface="+mn-lt"/>
                      </a:endParaRPr>
                    </a:p>
                    <a:p>
                      <a:pPr algn="ctr"/>
                      <a:r>
                        <a:rPr lang="en-US" sz="700" dirty="0">
                          <a:latin typeface="+mn-lt"/>
                        </a:rPr>
                        <a:t>Explore the natural world around them, making observations and drawing pictures of animals and plants.</a:t>
                      </a:r>
                    </a:p>
                    <a:p>
                      <a:pPr algn="ctr"/>
                      <a:endParaRPr lang="en-US" sz="700" dirty="0">
                        <a:latin typeface="+mn-lt"/>
                      </a:endParaRPr>
                    </a:p>
                    <a:p>
                      <a:pPr algn="ctr"/>
                      <a:r>
                        <a:rPr lang="en-US" sz="700" dirty="0">
                          <a:latin typeface="+mn-lt"/>
                        </a:rPr>
                        <a:t>Know some similarities and differences between the natural world around them and contrasting environments, drawing on their experiences and what has been read in class.</a:t>
                      </a:r>
                    </a:p>
                    <a:p>
                      <a:pPr algn="ctr"/>
                      <a:endParaRPr lang="en-US" sz="700" dirty="0">
                        <a:latin typeface="+mn-lt"/>
                      </a:endParaRPr>
                    </a:p>
                    <a:p>
                      <a:pPr algn="ctr"/>
                      <a:r>
                        <a:rPr lang="en-US" sz="700" dirty="0">
                          <a:latin typeface="+mn-lt"/>
                        </a:rPr>
                        <a:t>Understand some important processes and changes in the natural world around them, including the seasons and changing states of matter.</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US" sz="700" b="1" dirty="0">
                          <a:latin typeface="+mn-lt"/>
                        </a:rPr>
                        <a:t>ELG: Creating with Materials </a:t>
                      </a:r>
                    </a:p>
                    <a:p>
                      <a:pPr algn="ctr"/>
                      <a:endParaRPr lang="en-US" sz="700" b="1" dirty="0">
                        <a:latin typeface="+mn-lt"/>
                      </a:endParaRPr>
                    </a:p>
                    <a:p>
                      <a:pPr algn="ctr"/>
                      <a:r>
                        <a:rPr lang="en-US" sz="700" dirty="0">
                          <a:latin typeface="+mn-lt"/>
                        </a:rPr>
                        <a:t>Safely use and explore a variety of materials, tools and techniques, experimenting with colour, design, texture, form and function. </a:t>
                      </a:r>
                    </a:p>
                    <a:p>
                      <a:pPr algn="ctr"/>
                      <a:endParaRPr lang="en-US" sz="700" dirty="0">
                        <a:latin typeface="+mn-lt"/>
                      </a:endParaRPr>
                    </a:p>
                    <a:p>
                      <a:pPr algn="ctr"/>
                      <a:r>
                        <a:rPr lang="en-US" sz="700" dirty="0">
                          <a:latin typeface="+mn-lt"/>
                        </a:rPr>
                        <a:t>Share their creations, explaining the process they have used; - Make use of props and materials when role playing characters in narratives and stories.</a:t>
                      </a:r>
                    </a:p>
                    <a:p>
                      <a:pPr algn="ctr"/>
                      <a:endParaRPr lang="en-US" sz="700" dirty="0">
                        <a:latin typeface="+mn-lt"/>
                      </a:endParaRPr>
                    </a:p>
                    <a:p>
                      <a:pPr algn="ctr"/>
                      <a:r>
                        <a:rPr lang="en-US" sz="700" dirty="0">
                          <a:latin typeface="+mn-lt"/>
                        </a:rPr>
                        <a:t> </a:t>
                      </a:r>
                      <a:r>
                        <a:rPr lang="en-US" sz="700" b="1" dirty="0">
                          <a:latin typeface="+mn-lt"/>
                        </a:rPr>
                        <a:t>ELG: Being Imaginative and Expressive </a:t>
                      </a:r>
                    </a:p>
                    <a:p>
                      <a:pPr algn="ctr"/>
                      <a:endParaRPr lang="en-US" sz="700" dirty="0">
                        <a:latin typeface="+mn-lt"/>
                      </a:endParaRPr>
                    </a:p>
                    <a:p>
                      <a:pPr algn="ctr"/>
                      <a:r>
                        <a:rPr lang="en-US" sz="700" dirty="0">
                          <a:latin typeface="+mn-lt"/>
                        </a:rPr>
                        <a:t>Invent, adapt and recount narratives and stories with peers and their teacher. </a:t>
                      </a:r>
                    </a:p>
                    <a:p>
                      <a:pPr algn="ctr"/>
                      <a:endParaRPr lang="en-US" sz="700" dirty="0">
                        <a:latin typeface="+mn-lt"/>
                      </a:endParaRPr>
                    </a:p>
                    <a:p>
                      <a:pPr algn="ctr"/>
                      <a:r>
                        <a:rPr lang="en-US" sz="700" dirty="0">
                          <a:latin typeface="+mn-lt"/>
                        </a:rPr>
                        <a:t> Sing a range of well-known nursery rhymes and songs; Perform songs, rhymes, poems and stories with others, and – when appropriate – try to move in time with music.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8" name="Picture 7">
            <a:extLst>
              <a:ext uri="{FF2B5EF4-FFF2-40B4-BE49-F238E27FC236}">
                <a16:creationId xmlns:a16="http://schemas.microsoft.com/office/drawing/2014/main" id="{115F40D6-CFA8-4566-9890-A489E988177B}"/>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452519" y="1212112"/>
            <a:ext cx="363194" cy="363194"/>
          </a:xfrm>
          <a:prstGeom prst="rect">
            <a:avLst/>
          </a:prstGeom>
        </p:spPr>
      </p:pic>
      <p:pic>
        <p:nvPicPr>
          <p:cNvPr id="9" name="Picture 8">
            <a:extLst>
              <a:ext uri="{FF2B5EF4-FFF2-40B4-BE49-F238E27FC236}">
                <a16:creationId xmlns:a16="http://schemas.microsoft.com/office/drawing/2014/main" id="{0A0B5B12-8D4D-4712-8431-41086A8AC33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960986" y="1074263"/>
            <a:ext cx="466695" cy="466695"/>
          </a:xfrm>
          <a:prstGeom prst="rect">
            <a:avLst/>
          </a:prstGeom>
        </p:spPr>
      </p:pic>
      <p:pic>
        <p:nvPicPr>
          <p:cNvPr id="10" name="Picture 9">
            <a:extLst>
              <a:ext uri="{FF2B5EF4-FFF2-40B4-BE49-F238E27FC236}">
                <a16:creationId xmlns:a16="http://schemas.microsoft.com/office/drawing/2014/main" id="{AC1E81BA-2249-4FAC-88E8-19E565C0D223}"/>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382138" y="1070135"/>
            <a:ext cx="466695" cy="466695"/>
          </a:xfrm>
          <a:prstGeom prst="rect">
            <a:avLst/>
          </a:prstGeom>
        </p:spPr>
      </p:pic>
      <p:pic>
        <p:nvPicPr>
          <p:cNvPr id="11" name="Picture 10">
            <a:extLst>
              <a:ext uri="{FF2B5EF4-FFF2-40B4-BE49-F238E27FC236}">
                <a16:creationId xmlns:a16="http://schemas.microsoft.com/office/drawing/2014/main" id="{46936493-4B19-4961-877B-8975158800A6}"/>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4946117" y="1103305"/>
            <a:ext cx="363194" cy="363194"/>
          </a:xfrm>
          <a:prstGeom prst="rect">
            <a:avLst/>
          </a:prstGeom>
        </p:spPr>
      </p:pic>
      <p:pic>
        <p:nvPicPr>
          <p:cNvPr id="12" name="Picture 11">
            <a:extLst>
              <a:ext uri="{FF2B5EF4-FFF2-40B4-BE49-F238E27FC236}">
                <a16:creationId xmlns:a16="http://schemas.microsoft.com/office/drawing/2014/main" id="{128822E2-39EF-4679-81F8-C43940C418C2}"/>
              </a:ext>
            </a:extLst>
          </p:cNvPr>
          <p:cNvPicPr>
            <a:picLocks noChangeAspect="1"/>
          </p:cNvPicPr>
          <p:nvPr/>
        </p:nvPicPr>
        <p:blipFill>
          <a:blip r:embed="rId6" cstate="hqprint">
            <a:extLst>
              <a:ext uri="{BEBA8EAE-BF5A-486C-A8C5-ECC9F3942E4B}">
                <a14:imgProps xmlns:a14="http://schemas.microsoft.com/office/drawing/2010/main">
                  <a14:imgLayer r:embed="rId7">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573850" y="1099467"/>
            <a:ext cx="445770" cy="445770"/>
          </a:xfrm>
          <a:prstGeom prst="rect">
            <a:avLst/>
          </a:prstGeom>
        </p:spPr>
      </p:pic>
      <p:pic>
        <p:nvPicPr>
          <p:cNvPr id="13" name="Picture 12">
            <a:extLst>
              <a:ext uri="{FF2B5EF4-FFF2-40B4-BE49-F238E27FC236}">
                <a16:creationId xmlns:a16="http://schemas.microsoft.com/office/drawing/2014/main" id="{39401746-DFF5-45B3-B458-DEB981D97B09}"/>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166450" y="1034191"/>
            <a:ext cx="540780" cy="540780"/>
          </a:xfrm>
          <a:prstGeom prst="rect">
            <a:avLst/>
          </a:prstGeom>
        </p:spPr>
      </p:pic>
      <p:pic>
        <p:nvPicPr>
          <p:cNvPr id="14" name="Picture 13">
            <a:extLst>
              <a:ext uri="{FF2B5EF4-FFF2-40B4-BE49-F238E27FC236}">
                <a16:creationId xmlns:a16="http://schemas.microsoft.com/office/drawing/2014/main" id="{52E055B6-F448-4C08-B24C-A9523B238E55}"/>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034585" y="887457"/>
            <a:ext cx="417124" cy="417124"/>
          </a:xfrm>
          <a:prstGeom prst="rect">
            <a:avLst/>
          </a:prstGeom>
        </p:spPr>
      </p:pic>
      <p:sp>
        <p:nvSpPr>
          <p:cNvPr id="16" name="TextBox 15">
            <a:extLst>
              <a:ext uri="{FF2B5EF4-FFF2-40B4-BE49-F238E27FC236}">
                <a16:creationId xmlns:a16="http://schemas.microsoft.com/office/drawing/2014/main" id="{A2B6D5F2-6D0A-41F9-A819-D98F029320E9}"/>
              </a:ext>
            </a:extLst>
          </p:cNvPr>
          <p:cNvSpPr txBox="1"/>
          <p:nvPr/>
        </p:nvSpPr>
        <p:spPr>
          <a:xfrm>
            <a:off x="707230" y="6362850"/>
            <a:ext cx="11196084" cy="307777"/>
          </a:xfrm>
          <a:prstGeom prst="rect">
            <a:avLst/>
          </a:prstGeom>
          <a:noFill/>
        </p:spPr>
        <p:txBody>
          <a:bodyPr wrap="square">
            <a:spAutoFit/>
          </a:bodyPr>
          <a:lstStyle/>
          <a:p>
            <a:r>
              <a:rPr lang="en-US" sz="1400" i="1" dirty="0">
                <a:solidFill>
                  <a:schemeClr val="bg1">
                    <a:lumMod val="50000"/>
                  </a:schemeClr>
                </a:solidFill>
              </a:rPr>
              <a:t>It is important for parents and early years settings to have a strong and respectful partnership. This sets the scene for children to thrive in the early years.</a:t>
            </a:r>
            <a:endParaRPr lang="en-GB" sz="1400" i="1" dirty="0">
              <a:solidFill>
                <a:schemeClr val="bg1">
                  <a:lumMod val="50000"/>
                </a:schemeClr>
              </a:solidFill>
            </a:endParaRPr>
          </a:p>
        </p:txBody>
      </p:sp>
      <p:pic>
        <p:nvPicPr>
          <p:cNvPr id="15" name="Picture 2" descr="https://img.cdn.schooljotter2.com/sampled/11787741/130/130/nocrop/"/>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79119" y="75005"/>
            <a:ext cx="876301" cy="8763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91241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B82830F43E0DE44BA841D0038A2D871" ma:contentTypeVersion="38" ma:contentTypeDescription="Create a new document." ma:contentTypeScope="" ma:versionID="090ae91fbf8b3b99697c8ecab2ab3408">
  <xsd:schema xmlns:xsd="http://www.w3.org/2001/XMLSchema" xmlns:xs="http://www.w3.org/2001/XMLSchema" xmlns:p="http://schemas.microsoft.com/office/2006/metadata/properties" xmlns:ns3="d88bdfd0-e441-4cb4-80bb-c9f2d45df035" xmlns:ns4="df747bf3-3084-40fe-a7af-6cebfc9933b8" targetNamespace="http://schemas.microsoft.com/office/2006/metadata/properties" ma:root="true" ma:fieldsID="80a9cc8dc4db4739836d5523e19e34e7" ns3:_="" ns4:_="">
    <xsd:import namespace="d88bdfd0-e441-4cb4-80bb-c9f2d45df035"/>
    <xsd:import namespace="df747bf3-3084-40fe-a7af-6cebfc9933b8"/>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3:MediaServiceAutoKeyPoints" minOccurs="0"/>
                <xsd:element ref="ns3:MediaServiceKeyPoints" minOccurs="0"/>
                <xsd:element ref="ns4:SharedWithUsers" minOccurs="0"/>
                <xsd:element ref="ns4:SharedWithDetails" minOccurs="0"/>
                <xsd:element ref="ns4:SharingHintHash" minOccurs="0"/>
                <xsd:element ref="ns3:NotebookType" minOccurs="0"/>
                <xsd:element ref="ns3:FolderType" minOccurs="0"/>
                <xsd:element ref="ns3:CultureName" minOccurs="0"/>
                <xsd:element ref="ns3:AppVersion" minOccurs="0"/>
                <xsd:element ref="ns3:TeamsChannelId" minOccurs="0"/>
                <xsd:element ref="ns3:Owner" minOccurs="0"/>
                <xsd:element ref="ns3:Math_Settings" minOccurs="0"/>
                <xsd:element ref="ns3:DefaultSectionNames" minOccurs="0"/>
                <xsd:element ref="ns3:Templates" minOccurs="0"/>
                <xsd:element ref="ns3:Teachers" minOccurs="0"/>
                <xsd:element ref="ns3:Students" minOccurs="0"/>
                <xsd:element ref="ns3:Student_Groups" minOccurs="0"/>
                <xsd:element ref="ns3:Distribution_Groups" minOccurs="0"/>
                <xsd:element ref="ns3:LMS_Mappings" minOccurs="0"/>
                <xsd:element ref="ns3:Invited_Teachers" minOccurs="0"/>
                <xsd:element ref="ns3:Invited_Students" minOccurs="0"/>
                <xsd:element ref="ns3:Self_Registration_Enabled" minOccurs="0"/>
                <xsd:element ref="ns3:Has_Teacher_Only_SectionGroup" minOccurs="0"/>
                <xsd:element ref="ns3:Is_Collaboration_Space_Locked" minOccurs="0"/>
                <xsd:element ref="ns3:IsNotebookLocked" minOccurs="0"/>
                <xsd:element ref="ns3:MediaServiceGenerationTime" minOccurs="0"/>
                <xsd:element ref="ns3:MediaServiceEventHashCode" minOccurs="0"/>
                <xsd:element ref="ns3:MediaLengthInSeconds"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88bdfd0-e441-4cb4-80bb-c9f2d45df03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NotebookType" ma:index="19" nillable="true" ma:displayName="Notebook Type" ma:internalName="NotebookType">
      <xsd:simpleType>
        <xsd:restriction base="dms:Text"/>
      </xsd:simpleType>
    </xsd:element>
    <xsd:element name="FolderType" ma:index="20" nillable="true" ma:displayName="Folder Type" ma:internalName="FolderType">
      <xsd:simpleType>
        <xsd:restriction base="dms:Text"/>
      </xsd:simpleType>
    </xsd:element>
    <xsd:element name="CultureName" ma:index="21" nillable="true" ma:displayName="Culture Name" ma:internalName="CultureName">
      <xsd:simpleType>
        <xsd:restriction base="dms:Text"/>
      </xsd:simpleType>
    </xsd:element>
    <xsd:element name="AppVersion" ma:index="22" nillable="true" ma:displayName="App Version" ma:internalName="AppVersion">
      <xsd:simpleType>
        <xsd:restriction base="dms:Text"/>
      </xsd:simpleType>
    </xsd:element>
    <xsd:element name="TeamsChannelId" ma:index="23" nillable="true" ma:displayName="Teams Channel Id" ma:internalName="TeamsChannelId">
      <xsd:simpleType>
        <xsd:restriction base="dms:Text"/>
      </xsd:simpleType>
    </xsd:element>
    <xsd:element name="Owner" ma:index="24"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5" nillable="true" ma:displayName="Math Settings" ma:internalName="Math_Settings">
      <xsd:simpleType>
        <xsd:restriction base="dms:Text"/>
      </xsd:simpleType>
    </xsd:element>
    <xsd:element name="DefaultSectionNames" ma:index="26" nillable="true" ma:displayName="Default Section Names" ma:internalName="DefaultSectionNames">
      <xsd:simpleType>
        <xsd:restriction base="dms:Note">
          <xsd:maxLength value="255"/>
        </xsd:restriction>
      </xsd:simpleType>
    </xsd:element>
    <xsd:element name="Templates" ma:index="27" nillable="true" ma:displayName="Templates" ma:internalName="Templates">
      <xsd:simpleType>
        <xsd:restriction base="dms:Note">
          <xsd:maxLength value="255"/>
        </xsd:restriction>
      </xsd:simpleType>
    </xsd:element>
    <xsd:element name="Teachers" ma:index="28"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29"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0"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1" nillable="true" ma:displayName="Distribution Groups" ma:internalName="Distribution_Groups">
      <xsd:simpleType>
        <xsd:restriction base="dms:Note">
          <xsd:maxLength value="255"/>
        </xsd:restriction>
      </xsd:simpleType>
    </xsd:element>
    <xsd:element name="LMS_Mappings" ma:index="32" nillable="true" ma:displayName="LMS Mappings" ma:internalName="LMS_Mappings">
      <xsd:simpleType>
        <xsd:restriction base="dms:Note">
          <xsd:maxLength value="255"/>
        </xsd:restriction>
      </xsd:simpleType>
    </xsd:element>
    <xsd:element name="Invited_Teachers" ma:index="33" nillable="true" ma:displayName="Invited Teachers" ma:internalName="Invited_Teachers">
      <xsd:simpleType>
        <xsd:restriction base="dms:Note">
          <xsd:maxLength value="255"/>
        </xsd:restriction>
      </xsd:simpleType>
    </xsd:element>
    <xsd:element name="Invited_Students" ma:index="34" nillable="true" ma:displayName="Invited Students" ma:internalName="Invited_Students">
      <xsd:simpleType>
        <xsd:restriction base="dms:Note">
          <xsd:maxLength value="255"/>
        </xsd:restriction>
      </xsd:simpleType>
    </xsd:element>
    <xsd:element name="Self_Registration_Enabled" ma:index="35" nillable="true" ma:displayName="Self Registration Enabled" ma:internalName="Self_Registration_Enabled">
      <xsd:simpleType>
        <xsd:restriction base="dms:Boolean"/>
      </xsd:simpleType>
    </xsd:element>
    <xsd:element name="Has_Teacher_Only_SectionGroup" ma:index="36" nillable="true" ma:displayName="Has Teacher Only SectionGroup" ma:internalName="Has_Teacher_Only_SectionGroup">
      <xsd:simpleType>
        <xsd:restriction base="dms:Boolean"/>
      </xsd:simpleType>
    </xsd:element>
    <xsd:element name="Is_Collaboration_Space_Locked" ma:index="37" nillable="true" ma:displayName="Is Collaboration Space Locked" ma:internalName="Is_Collaboration_Space_Locked">
      <xsd:simpleType>
        <xsd:restriction base="dms:Boolean"/>
      </xsd:simpleType>
    </xsd:element>
    <xsd:element name="IsNotebookLocked" ma:index="38" nillable="true" ma:displayName="Is Notebook Locked" ma:internalName="IsNotebookLocked">
      <xsd:simpleType>
        <xsd:restriction base="dms:Boolean"/>
      </xsd:simpleType>
    </xsd:element>
    <xsd:element name="MediaServiceGenerationTime" ma:index="39" nillable="true" ma:displayName="MediaServiceGenerationTime" ma:hidden="true" ma:internalName="MediaServiceGenerationTime" ma:readOnly="true">
      <xsd:simpleType>
        <xsd:restriction base="dms:Text"/>
      </xsd:simpleType>
    </xsd:element>
    <xsd:element name="MediaServiceEventHashCode" ma:index="40" nillable="true" ma:displayName="MediaServiceEventHashCode" ma:hidden="true" ma:internalName="MediaServiceEventHashCode" ma:readOnly="true">
      <xsd:simpleType>
        <xsd:restriction base="dms:Text"/>
      </xsd:simpleType>
    </xsd:element>
    <xsd:element name="MediaLengthInSeconds" ma:index="41" nillable="true" ma:displayName="Length (seconds)" ma:internalName="MediaLengthInSeconds" ma:readOnly="true">
      <xsd:simpleType>
        <xsd:restriction base="dms:Unknown"/>
      </xsd:simpleType>
    </xsd:element>
    <xsd:element name="_activity" ma:index="42" nillable="true" ma:displayName="_activity" ma:hidden="true" ma:internalName="_activity">
      <xsd:simpleType>
        <xsd:restriction base="dms:Note"/>
      </xsd:simpleType>
    </xsd:element>
    <xsd:element name="MediaServiceObjectDetectorVersions" ma:index="43" nillable="true" ma:displayName="MediaServiceObjectDetectorVersions" ma:hidden="true" ma:indexed="true" ma:internalName="MediaServiceObjectDetectorVersions" ma:readOnly="true">
      <xsd:simpleType>
        <xsd:restriction base="dms:Text"/>
      </xsd:simpleType>
    </xsd:element>
    <xsd:element name="MediaServiceSystemTags" ma:index="44" nillable="true" ma:displayName="MediaServiceSystemTags" ma:hidden="true" ma:internalName="MediaServiceSystemTags" ma:readOnly="true">
      <xsd:simpleType>
        <xsd:restriction base="dms:Note"/>
      </xsd:simpleType>
    </xsd:element>
    <xsd:element name="MediaServiceSearchProperties" ma:index="4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f747bf3-3084-40fe-a7af-6cebfc9933b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ath_Settings xmlns="d88bdfd0-e441-4cb4-80bb-c9f2d45df035" xsi:nil="true"/>
    <Teachers xmlns="d88bdfd0-e441-4cb4-80bb-c9f2d45df035">
      <UserInfo>
        <DisplayName/>
        <AccountId xsi:nil="true"/>
        <AccountType/>
      </UserInfo>
    </Teachers>
    <Distribution_Groups xmlns="d88bdfd0-e441-4cb4-80bb-c9f2d45df035" xsi:nil="true"/>
    <Is_Collaboration_Space_Locked xmlns="d88bdfd0-e441-4cb4-80bb-c9f2d45df035" xsi:nil="true"/>
    <_activity xmlns="d88bdfd0-e441-4cb4-80bb-c9f2d45df035" xsi:nil="true"/>
    <NotebookType xmlns="d88bdfd0-e441-4cb4-80bb-c9f2d45df035" xsi:nil="true"/>
    <IsNotebookLocked xmlns="d88bdfd0-e441-4cb4-80bb-c9f2d45df035" xsi:nil="true"/>
    <FolderType xmlns="d88bdfd0-e441-4cb4-80bb-c9f2d45df035" xsi:nil="true"/>
    <Owner xmlns="d88bdfd0-e441-4cb4-80bb-c9f2d45df035">
      <UserInfo>
        <DisplayName/>
        <AccountId xsi:nil="true"/>
        <AccountType/>
      </UserInfo>
    </Owner>
    <Students xmlns="d88bdfd0-e441-4cb4-80bb-c9f2d45df035">
      <UserInfo>
        <DisplayName/>
        <AccountId xsi:nil="true"/>
        <AccountType/>
      </UserInfo>
    </Students>
    <TeamsChannelId xmlns="d88bdfd0-e441-4cb4-80bb-c9f2d45df035" xsi:nil="true"/>
    <Student_Groups xmlns="d88bdfd0-e441-4cb4-80bb-c9f2d45df035">
      <UserInfo>
        <DisplayName/>
        <AccountId xsi:nil="true"/>
        <AccountType/>
      </UserInfo>
    </Student_Groups>
    <LMS_Mappings xmlns="d88bdfd0-e441-4cb4-80bb-c9f2d45df035" xsi:nil="true"/>
    <Invited_Teachers xmlns="d88bdfd0-e441-4cb4-80bb-c9f2d45df035" xsi:nil="true"/>
    <Templates xmlns="d88bdfd0-e441-4cb4-80bb-c9f2d45df035" xsi:nil="true"/>
    <Self_Registration_Enabled xmlns="d88bdfd0-e441-4cb4-80bb-c9f2d45df035" xsi:nil="true"/>
    <Has_Teacher_Only_SectionGroup xmlns="d88bdfd0-e441-4cb4-80bb-c9f2d45df035" xsi:nil="true"/>
    <CultureName xmlns="d88bdfd0-e441-4cb4-80bb-c9f2d45df035" xsi:nil="true"/>
    <AppVersion xmlns="d88bdfd0-e441-4cb4-80bb-c9f2d45df035" xsi:nil="true"/>
    <Invited_Students xmlns="d88bdfd0-e441-4cb4-80bb-c9f2d45df035" xsi:nil="true"/>
    <DefaultSectionNames xmlns="d88bdfd0-e441-4cb4-80bb-c9f2d45df035" xsi:nil="true"/>
  </documentManagement>
</p:properties>
</file>

<file path=customXml/itemProps1.xml><?xml version="1.0" encoding="utf-8"?>
<ds:datastoreItem xmlns:ds="http://schemas.openxmlformats.org/officeDocument/2006/customXml" ds:itemID="{BEEC3B93-871A-448C-AA46-0FEB89EEDA18}">
  <ds:schemaRefs>
    <ds:schemaRef ds:uri="http://schemas.microsoft.com/sharepoint/v3/contenttype/forms"/>
  </ds:schemaRefs>
</ds:datastoreItem>
</file>

<file path=customXml/itemProps2.xml><?xml version="1.0" encoding="utf-8"?>
<ds:datastoreItem xmlns:ds="http://schemas.openxmlformats.org/officeDocument/2006/customXml" ds:itemID="{4FAF9FF9-5BF0-4F7C-A66E-EE99D7A8C54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88bdfd0-e441-4cb4-80bb-c9f2d45df035"/>
    <ds:schemaRef ds:uri="df747bf3-3084-40fe-a7af-6cebfc9933b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1287B3F-1078-4197-B1C5-896F6C0D29D7}">
  <ds:schemaRefs>
    <ds:schemaRef ds:uri="df747bf3-3084-40fe-a7af-6cebfc9933b8"/>
    <ds:schemaRef ds:uri="http://schemas.microsoft.com/office/infopath/2007/PartnerControls"/>
    <ds:schemaRef ds:uri="http://purl.org/dc/dcmitype/"/>
    <ds:schemaRef ds:uri="http://purl.org/dc/terms/"/>
    <ds:schemaRef ds:uri="http://schemas.microsoft.com/office/2006/metadata/properties"/>
    <ds:schemaRef ds:uri="http://schemas.microsoft.com/office/2006/documentManagement/types"/>
    <ds:schemaRef ds:uri="http://purl.org/dc/elements/1.1/"/>
    <ds:schemaRef ds:uri="http://schemas.openxmlformats.org/package/2006/metadata/core-properties"/>
    <ds:schemaRef ds:uri="d88bdfd0-e441-4cb4-80bb-c9f2d45df035"/>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143181</TotalTime>
  <Words>12183</Words>
  <Application>Microsoft Office PowerPoint</Application>
  <PresentationFormat>Widescreen</PresentationFormat>
  <Paragraphs>1226</Paragraphs>
  <Slides>18</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Wingdings</vt:lpstr>
      <vt:lpstr>Calibri Light</vt:lpstr>
      <vt:lpstr>Arial</vt:lpstr>
      <vt:lpstr>Adler</vt:lpstr>
      <vt:lpstr>Calibri</vt:lpstr>
      <vt:lpstr>Amatic SC</vt:lpstr>
      <vt:lpstr>Courier New</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Underwood (Avanti Gardens)</dc:creator>
  <cp:lastModifiedBy>Rebecca Murdoch</cp:lastModifiedBy>
  <cp:revision>255</cp:revision>
  <cp:lastPrinted>2022-07-25T11:03:00Z</cp:lastPrinted>
  <dcterms:created xsi:type="dcterms:W3CDTF">2021-06-03T07:59:39Z</dcterms:created>
  <dcterms:modified xsi:type="dcterms:W3CDTF">2025-02-26T15:44:02Z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0x0101009B82830F43E0DE44BA841D0038A2D871</vt:lpwstr>
  </property>
</Properties>
</file>